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60" r:id="rId8"/>
    <p:sldId id="259" r:id="rId9"/>
    <p:sldId id="261" r:id="rId10"/>
    <p:sldId id="270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2FA85-4BE8-4C65-BE8C-AAF9B238082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90791-DAB9-4421-B309-B87CD70168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82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691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5E0A9-12CE-A5A6-9D0C-36AA43E79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AFDAD0-AC85-EADE-046B-498580905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F0A41-5A91-3B60-2084-15C6C9139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3EBB6-5B92-F8A6-BC84-CF8BE9E23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432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1F4C5-7BE5-D7A6-C125-2B613691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AE5ED-233A-DC6A-593D-2348E4AFC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FF4330-36F0-6B64-6070-81A75625C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B9DE9-9E93-4641-199F-AF1B2F5AA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517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881DA-5585-8B28-E52B-F2C562A10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675D5-A631-1BAD-F41D-393AAA0DD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B555B-712B-B22E-24D4-603A33034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E8ED6-2AD8-1118-C0F2-CC0DDB08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13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E8CFA-5C66-3A69-528E-FBE3F6319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89EC8-2766-C289-DB28-406FFD862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9B312-4E53-AB4A-032C-2F93441AA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E012F-B3AE-5AFC-3B3A-D514CC1F4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698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6FDE9-6A6C-BF64-5EC3-20F9D01B8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D9F2E-647A-81F2-193D-86A58DEAA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CBA3C-253F-B2C9-A578-AD88AF0E8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355E0-2BB8-FA16-613C-B6276E7A0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70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C51E0-5722-5C7A-9B9B-018F8EA1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D3656-7828-8074-CC73-1176CBD48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7DD7F-829F-A6F0-0FB3-E44D28748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AB3E3-5584-C27D-F6D1-102AE1E55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26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A8401-139F-BF64-0E0F-96D6DD445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3248FC-3A05-8B8B-2D40-E503CB644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EDF38-000F-2A07-4E93-1CD7FDBE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D5154-B688-4E0E-A805-6AF3F30F8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00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FCFCB-E202-C83F-FD40-EFD5AABF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EFFB7-691C-A731-4EDB-1B7A4955E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F08BF-0C10-0065-7025-EF61E332D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3A1CF-9A9A-B543-A018-988792F33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49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DE9AE-A879-6133-AE0F-F8852FC68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888CBC-B4A2-C220-F76F-773121352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9609D7-E99E-9D1E-79DA-5B39C651C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C4832-595A-2C54-3233-2627CD475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80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13299-ABE2-AB80-7951-85CAD021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7FC101-8D9C-7FF9-8E00-9C552316F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2BA75-E992-DDBE-711D-AA65A7AE7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27473-E30F-275F-70A7-727672705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44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B4A0-B08C-F2BF-0399-3CDEA2F7C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0E4D1-E7B4-2C16-3F95-F4B0E6B6B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3221D-BB15-FD3A-7D11-BB6779F54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8BBC6-1911-83A2-33EF-9151C8128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90791-DAB9-4421-B309-B87CD70168C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41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3377-7425-EF52-153C-81C2B990B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ADD8F-0953-38D3-5D22-BBC9AEF85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D6BB9-CA6A-CCCF-5110-72AEEAB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D20B-ADEE-1DA4-DA6D-FC198628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5F95-F71E-163F-D472-E8C7410E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38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7396-FC2B-7320-6F90-86096DCB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8F4E6-7B0C-749E-7EF7-38B9A9B1A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1E77E-AE7E-BCA7-9E7B-FB850AF6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D3441-7AAE-5BD1-592B-00BC4812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7050-1B04-009D-5466-710EEC3B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16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2BFD8-4E5F-4CB1-3E8A-C37E6C245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DF443-4BB6-6E0F-59C3-6230F8E65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4010B-7D29-118A-83D9-A9EBE3A8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435AF-A8FC-79E0-C085-8202C2B9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5271B-ECBF-2E2F-4A4C-B5D9898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39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9C14-9ED1-9CF7-5F92-8B94548F6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98784-991C-AFA5-D9D4-7A5C6B461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7FC3E-7665-DD40-AE53-3454777C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8CE7A-BB46-5B13-044B-F32E451D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82739-6BA1-8392-C29C-B103A863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08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C63E-F26A-E7C5-224A-E8F5122F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2BDDC-C257-7E28-C4FD-097D909D5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38040-7DCD-6C4B-121B-263499C5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D60CE-1A83-C7F0-EACE-95026FAC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7E2B3-D7FE-E2B9-047C-AAB8B5A1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22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392F-5B77-6501-3C45-A456D499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7C922-A28C-BC2E-4008-2C42417FC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488E-AEB8-6F42-830E-26F4EB8F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530" y="184647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BBBF4-C310-1986-4C24-26C0F4D727AD}"/>
              </a:ext>
            </a:extLst>
          </p:cNvPr>
          <p:cNvGrpSpPr/>
          <p:nvPr userDrawn="1"/>
        </p:nvGrpSpPr>
        <p:grpSpPr>
          <a:xfrm>
            <a:off x="2118958" y="6197817"/>
            <a:ext cx="7954083" cy="553998"/>
            <a:chOff x="628650" y="6142038"/>
            <a:chExt cx="7954083" cy="5539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DFA1C6-472A-4106-1D96-CFB3FA581530}"/>
                </a:ext>
              </a:extLst>
            </p:cNvPr>
            <p:cNvSpPr txBox="1"/>
            <p:nvPr userDrawn="1"/>
          </p:nvSpPr>
          <p:spPr>
            <a:xfrm>
              <a:off x="696034" y="6142038"/>
              <a:ext cx="7886699" cy="553998"/>
            </a:xfrm>
            <a:prstGeom prst="rect">
              <a:avLst/>
            </a:prstGeom>
            <a:noFill/>
            <a:ln cmpd="thickThin"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  <a:tabLst>
                  <a:tab pos="2865755" algn="ctr"/>
                  <a:tab pos="5731510" algn="r"/>
                </a:tabLst>
              </a:pPr>
              <a:endParaRPr lang="en-GB" sz="1200" b="1" kern="100" dirty="0">
                <a:solidFill>
                  <a:srgbClr val="196B2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ctr">
                <a:buNone/>
                <a:tabLst>
                  <a:tab pos="2865755" algn="ctr"/>
                  <a:tab pos="5731510" algn="r"/>
                </a:tabLst>
              </a:pPr>
              <a:r>
                <a:rPr lang="en-GB" sz="1800" b="1" kern="100" dirty="0">
                  <a:solidFill>
                    <a:srgbClr val="196B24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Transformation through Collaboration</a:t>
              </a:r>
              <a:endParaRPr lang="en-GB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05783C-EBEF-28AA-691B-423E2B85B65D}"/>
                </a:ext>
              </a:extLst>
            </p:cNvPr>
            <p:cNvCxnSpPr/>
            <p:nvPr userDrawn="1"/>
          </p:nvCxnSpPr>
          <p:spPr>
            <a:xfrm>
              <a:off x="628650" y="6311900"/>
              <a:ext cx="7886700" cy="0"/>
            </a:xfrm>
            <a:prstGeom prst="line">
              <a:avLst/>
            </a:prstGeom>
            <a:ln w="38100" cmpd="thickThin">
              <a:solidFill>
                <a:srgbClr val="196B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003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27F8D-3EF0-EADA-969F-23B47CF7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924A4-2AF9-B885-4E54-2334061C8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DBCB0-8B08-1874-1D45-267931559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8A0C5-13C4-1090-1010-EEFB990A1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EAF23-BE0C-1EA8-F5E5-B567A1CC2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351AE4-701A-9C60-2634-98BB5BEF6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0481BE-D984-5E04-6DB8-8FE96C5F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06007-9539-5BB1-DAE4-60F5F86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81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85743-A6A9-1A59-3200-DE819519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DA55F-0C6F-9A76-EE99-57CBC265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75943-8333-3B03-0F7E-AD391569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50D00-9D67-E16A-7D77-738B55AB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2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2DF5EF-7FEB-8A57-E5D0-AB786C08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59C0C-9A15-B4DC-0B1D-15B47385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8C294-BFFB-1835-FEAC-E7A71BE1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97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764D-EEB3-5F18-E25C-C82BF8DD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38903-6814-6673-B58A-B03471F7A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C7830-99BA-C05D-7E90-847AC2F54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F8811-AD8A-B856-B6C0-CD4DD859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01C4D-D8BF-2FD1-965D-F22308B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E21B4-7A96-B3A2-276E-6E86F147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36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53D9A-2527-6C20-2266-725CF50F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3267B-83AB-B9D4-8B79-98602BA47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B37C5-85DC-430C-9C44-EE92E17BD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5A710-770E-5352-5AB1-1AB151FA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8D83C-42CC-1CA0-2C38-D411783D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4256D-7D34-1233-0E25-2C2C2F15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04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2A6F0-21E4-B21C-9C9D-C50F1F36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EEE9C-4E52-4EBD-16F6-6EE6ED3E4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EDACD-2312-92F1-70CF-37923FA3F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19358D-FDEB-402E-AE26-C83AEF59E3A5}" type="datetimeFigureOut">
              <a:rPr lang="en-GB" smtClean="0"/>
              <a:t>12/11/2025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2C596-73D2-298C-B14E-30C486F94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A3E16-60A7-4C3C-E72C-01003E691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4FA691-BBA7-40DB-BB5E-FD6B777494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53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agues huddle">
            <a:extLst>
              <a:ext uri="{FF2B5EF4-FFF2-40B4-BE49-F238E27FC236}">
                <a16:creationId xmlns:a16="http://schemas.microsoft.com/office/drawing/2014/main" id="{195E3D68-D392-6706-3787-053E508AC6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8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9DBEB-E27A-D698-605F-C9A8F97D7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5640"/>
            <a:ext cx="9144000" cy="2387600"/>
          </a:xfrm>
        </p:spPr>
        <p:txBody>
          <a:bodyPr>
            <a:normAutofit/>
          </a:bodyPr>
          <a:lstStyle/>
          <a:p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Transformation through Collaboration</a:t>
            </a:r>
            <a:endParaRPr lang="en-GB" sz="8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1E14A-DD75-980E-FE1F-92D6A552AA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rgbClr val="196B24"/>
                </a:solidFill>
              </a:rPr>
              <a:t>Driving Change Together</a:t>
            </a:r>
          </a:p>
          <a:p>
            <a:endParaRPr lang="en-GB" dirty="0"/>
          </a:p>
        </p:txBody>
      </p:sp>
      <p:pic>
        <p:nvPicPr>
          <p:cNvPr id="7" name="Picture 6" descr="Falkirk Council logo">
            <a:extLst>
              <a:ext uri="{FF2B5EF4-FFF2-40B4-BE49-F238E27FC236}">
                <a16:creationId xmlns:a16="http://schemas.microsoft.com/office/drawing/2014/main" id="{8B3DB4C9-69A9-FA93-8B67-A8CF52185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88" y="5645390"/>
            <a:ext cx="4107912" cy="687614"/>
          </a:xfrm>
          <a:prstGeom prst="rect">
            <a:avLst/>
          </a:prstGeom>
        </p:spPr>
      </p:pic>
      <p:pic>
        <p:nvPicPr>
          <p:cNvPr id="8" name="Picture 7" descr="Clackmananshire Council logo">
            <a:extLst>
              <a:ext uri="{FF2B5EF4-FFF2-40B4-BE49-F238E27FC236}">
                <a16:creationId xmlns:a16="http://schemas.microsoft.com/office/drawing/2014/main" id="{D378F8E5-1263-3E02-BC78-95BAE3674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315" y="5297599"/>
            <a:ext cx="2499456" cy="12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0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FC4DB-8FFC-35AE-783C-F29B9E30A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20B6-A281-C30D-B169-9B60479AD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Tranche 1 - Regional / Regional+</a:t>
            </a:r>
            <a:endParaRPr lang="en-GB" sz="4800" b="1" dirty="0">
              <a:solidFill>
                <a:srgbClr val="196B2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C0262-C3E3-A6B1-35B4-28DCC6C53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8A0C2C-82EE-BAC9-1ED4-A070F737E172}"/>
              </a:ext>
            </a:extLst>
          </p:cNvPr>
          <p:cNvSpPr txBox="1">
            <a:spLocks/>
          </p:cNvSpPr>
          <p:nvPr/>
        </p:nvSpPr>
        <p:spPr>
          <a:xfrm>
            <a:off x="838199" y="1721511"/>
            <a:ext cx="7576335" cy="510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&amp; Design to Business Case:</a:t>
            </a: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9E9B72-43F8-6325-5DC2-4C56C14E143A}"/>
              </a:ext>
            </a:extLst>
          </p:cNvPr>
          <p:cNvSpPr txBox="1">
            <a:spLocks/>
          </p:cNvSpPr>
          <p:nvPr/>
        </p:nvSpPr>
        <p:spPr>
          <a:xfrm>
            <a:off x="838199" y="2335880"/>
            <a:ext cx="4956426" cy="43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Procurement &amp; Contracting of IT for Education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 &amp; Emergency Planning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Services:  Trading Standards, Building Standards, Environmental Health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Development 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Employability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Procurement</a:t>
            </a:r>
          </a:p>
          <a:p>
            <a:pPr marL="0" indent="0">
              <a:buNone/>
            </a:pPr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BBB389-7B25-F3B9-50FB-F4972D1AA3B1}"/>
              </a:ext>
            </a:extLst>
          </p:cNvPr>
          <p:cNvSpPr txBox="1">
            <a:spLocks/>
          </p:cNvSpPr>
          <p:nvPr/>
        </p:nvSpPr>
        <p:spPr>
          <a:xfrm>
            <a:off x="5948737" y="2335880"/>
            <a:ext cx="5405064" cy="43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HSCP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Care: Front Door Provision, Contact Centre, Case Management, Financial Assessments, Service User Charges and Income Policies (and Automation) 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C&amp;F Joint Commissioning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Business Processes for C&amp;F, Adults and Criminal Justice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Joint Foster Care Work</a:t>
            </a:r>
          </a:p>
          <a:p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&amp; Maintenance of Equipment - JLES &amp; Education</a:t>
            </a: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294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C9E38-9201-A09E-8F3E-632EE6E86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9433-F144-05D5-0D24-DA766ED6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Tranche 1 - Wider Collaboration</a:t>
            </a:r>
            <a:endParaRPr lang="en-GB" sz="4800" b="1" dirty="0">
              <a:solidFill>
                <a:srgbClr val="196B2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70637-B149-D198-1ED3-A3EE0243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9D1643-E78A-760B-44F5-7E095099725E}"/>
              </a:ext>
            </a:extLst>
          </p:cNvPr>
          <p:cNvSpPr txBox="1">
            <a:spLocks/>
          </p:cNvSpPr>
          <p:nvPr/>
        </p:nvSpPr>
        <p:spPr>
          <a:xfrm>
            <a:off x="838199" y="1661294"/>
            <a:ext cx="75763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Regional/Regional+ with Other Sector Partners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Strategy</a:t>
            </a:r>
          </a:p>
          <a:p>
            <a:pPr marL="0" indent="0">
              <a:buNone/>
            </a:pPr>
            <a:endParaRPr lang="en-GB" sz="2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through Invest to Save Fund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&amp; Payroll Services</a:t>
            </a: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4" name="Content Placeholder 7" descr="Creativity wheel concept / Blue board concept (Click for more)">
            <a:extLst>
              <a:ext uri="{FF2B5EF4-FFF2-40B4-BE49-F238E27FC236}">
                <a16:creationId xmlns:a16="http://schemas.microsoft.com/office/drawing/2014/main" id="{FEFA1FE2-D98E-A84C-EA2D-0C287B48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99" r="24235" b="-2"/>
          <a:stretch>
            <a:fillRect/>
          </a:stretch>
        </p:blipFill>
        <p:spPr>
          <a:xfrm>
            <a:off x="8191057" y="1527072"/>
            <a:ext cx="3296307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5052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5BD24-FB62-830B-E42D-0350F1AC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8BA2-3B5F-4C7A-C02F-71F9E6A2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the Change</a:t>
            </a:r>
            <a:endParaRPr lang="en-GB" sz="4800" b="1" dirty="0">
              <a:solidFill>
                <a:srgbClr val="196B2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0705D-D4C9-0389-F941-61CD6ACB7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Models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Modelling &amp; Planning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Planning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Streamlining Systems and Processes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Communication, Engagement and Consultation Plans</a:t>
            </a:r>
          </a:p>
          <a:p>
            <a:pPr marL="0" indent="0">
              <a:buNone/>
            </a:pPr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Placeholder 8" descr="Paper people pyramid">
            <a:extLst>
              <a:ext uri="{FF2B5EF4-FFF2-40B4-BE49-F238E27FC236}">
                <a16:creationId xmlns:a16="http://schemas.microsoft.com/office/drawing/2014/main" id="{9B96CAF3-2ED3-0778-C0B8-A3432D9BA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6" r="28016"/>
          <a:stretch>
            <a:fillRect/>
          </a:stretch>
        </p:blipFill>
        <p:spPr>
          <a:xfrm>
            <a:off x="8188503" y="1512964"/>
            <a:ext cx="329886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0203E-3DAD-D142-932C-3D9A893FE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High angle shot of a team of businesspeople having a meeting outside">
            <a:extLst>
              <a:ext uri="{FF2B5EF4-FFF2-40B4-BE49-F238E27FC236}">
                <a16:creationId xmlns:a16="http://schemas.microsoft.com/office/drawing/2014/main" id="{29EAB0C3-2D8E-0FF3-EFE1-6173AA6B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85" r="17748"/>
          <a:stretch>
            <a:fillRect/>
          </a:stretch>
        </p:blipFill>
        <p:spPr>
          <a:xfrm>
            <a:off x="8188503" y="1556688"/>
            <a:ext cx="3310179" cy="4680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53B6AE-C35B-7B2A-1C62-D3805238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b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member approval in both Councils</a:t>
            </a:r>
            <a:endParaRPr lang="en-GB" sz="2400" b="1" dirty="0">
              <a:solidFill>
                <a:srgbClr val="196B2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161B8-A421-35FA-71DA-C4FBEA074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915930"/>
            <a:ext cx="757633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 of Officer Programme Board</a:t>
            </a:r>
          </a:p>
          <a:p>
            <a:r>
              <a:rPr lang="en-GB" sz="2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from both Councils and scope to increase as appropriate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Appointment of Lead Officers (Internal &amp; External) for</a:t>
            </a:r>
          </a:p>
          <a:p>
            <a:r>
              <a:rPr lang="en-GB" sz="2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Tranche 1 Functions or Groupings of Functions</a:t>
            </a:r>
          </a:p>
          <a:p>
            <a:r>
              <a:rPr lang="en-GB" sz="2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Overarching workstreams - Governance, Workforce, Legal, </a:t>
            </a:r>
            <a:br>
              <a:rPr lang="en-GB" sz="2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IT, Communications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down of Scottish Government Invest to Save Funding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 of Work Plans and Timelines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Communication and Engagement </a:t>
            </a:r>
          </a:p>
          <a:p>
            <a:r>
              <a:rPr lang="en-GB" sz="2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Partners, Employees, Trade Unions and Other Stakeholders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to Council at appropriate milestones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0F3797-EA0D-0179-E258-3EA2073AE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198" y="1422659"/>
            <a:ext cx="7576335" cy="510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315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A5F5-F9D7-E4E0-ADD5-0389C41D5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6F96-6E3F-F77D-A616-34EFA50A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Questions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5B1068F-F19F-200D-ABA2-B2D32E5B4953}"/>
              </a:ext>
            </a:extLst>
          </p:cNvPr>
          <p:cNvSpPr txBox="1">
            <a:spLocks/>
          </p:cNvSpPr>
          <p:nvPr/>
        </p:nvSpPr>
        <p:spPr>
          <a:xfrm>
            <a:off x="6271643" y="5092725"/>
            <a:ext cx="5082158" cy="155332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5400" b="1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8477E-2E18-0B75-FEBC-5DE10CFB9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Video 5" title="Question mark speech bubbles">
            <a:hlinkClick r:id="" action="ppaction://media"/>
            <a:extLst>
              <a:ext uri="{FF2B5EF4-FFF2-40B4-BE49-F238E27FC236}">
                <a16:creationId xmlns:a16="http://schemas.microsoft.com/office/drawing/2014/main" id="{E8395868-8211-6B9E-AF79-72528A35E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342E-D5FA-AD1D-241C-D542DB2D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0A62-A05A-A507-17A4-496E8DEB6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we undertaking this work?</a:t>
            </a:r>
          </a:p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Project</a:t>
            </a:r>
          </a:p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&amp; Principles of Collaboration</a:t>
            </a:r>
          </a:p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being proposed - Tranche 1</a:t>
            </a:r>
          </a:p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br>
              <a:rPr lang="en-US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8" name="Picture Placeholder 22" descr="Hourglass and a calendar">
            <a:extLst>
              <a:ext uri="{FF2B5EF4-FFF2-40B4-BE49-F238E27FC236}">
                <a16:creationId xmlns:a16="http://schemas.microsoft.com/office/drawing/2014/main" id="{A4F0D86E-526D-3A86-84D5-0EEB02E100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1" r="25281"/>
          <a:stretch>
            <a:fillRect/>
          </a:stretch>
        </p:blipFill>
        <p:spPr>
          <a:xfrm>
            <a:off x="8239874" y="1496963"/>
            <a:ext cx="3268800" cy="47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40DC7-7597-4CF0-F905-69C9C589B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E175-2CAA-26BB-2F74-15F10324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we undertaking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B8A5-832E-0249-1C5D-4A10E845F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Context</a:t>
            </a:r>
          </a:p>
          <a:p>
            <a:pPr lvl="1"/>
            <a:r>
              <a:rPr lang="en-GB" sz="20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Sector Reform</a:t>
            </a:r>
          </a:p>
          <a:p>
            <a:pPr lvl="1"/>
            <a:r>
              <a:rPr lang="en-GB" sz="20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Solace/Improvement Service Work</a:t>
            </a:r>
            <a:endParaRPr lang="en-GB" sz="2000" b="1" dirty="0">
              <a:solidFill>
                <a:srgbClr val="196B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Context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Sustainability</a:t>
            </a:r>
          </a:p>
          <a:p>
            <a:pPr lvl="1"/>
            <a:r>
              <a:rPr lang="en-GB" sz="20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5 Year Gap - </a:t>
            </a:r>
            <a:r>
              <a:rPr lang="en-GB" sz="2000" dirty="0">
                <a:solidFill>
                  <a:srgbClr val="196B24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£43.9m</a:t>
            </a:r>
          </a:p>
          <a:p>
            <a:pPr lvl="1"/>
            <a:r>
              <a:rPr lang="en-GB" sz="2000" dirty="0">
                <a:solidFill>
                  <a:srgbClr val="196B24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Current 5 Year Gap Net of Savings Options - £27.9m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Operating Model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Programme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Placeholder 10" descr="Head made from puzzle pieces">
            <a:extLst>
              <a:ext uri="{FF2B5EF4-FFF2-40B4-BE49-F238E27FC236}">
                <a16:creationId xmlns:a16="http://schemas.microsoft.com/office/drawing/2014/main" id="{A998B0F6-E5D0-2DB6-A063-B4DBC1C03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r="12574"/>
          <a:stretch>
            <a:fillRect/>
          </a:stretch>
        </p:blipFill>
        <p:spPr>
          <a:xfrm>
            <a:off x="8217828" y="1496963"/>
            <a:ext cx="326953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4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1F09-4654-EBC6-61DE-6DAEC248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4879-03B8-8742-B22D-59A4BDE7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F904-87AD-2C7C-C2D9-C57E8211E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Councils with External Support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of Discovery Project</a:t>
            </a:r>
          </a:p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doesn’t cover</a:t>
            </a:r>
          </a:p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was involved</a:t>
            </a:r>
          </a:p>
          <a:p>
            <a:r>
              <a:rPr lang="en-US" sz="24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it done:</a:t>
            </a:r>
          </a:p>
          <a:p>
            <a:pPr lvl="1"/>
            <a:r>
              <a:rPr lang="en-US" sz="20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review</a:t>
            </a:r>
          </a:p>
          <a:p>
            <a:pPr lvl="1"/>
            <a:r>
              <a:rPr lang="en-US" sz="20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on current arrangements </a:t>
            </a:r>
          </a:p>
          <a:p>
            <a:pPr lvl="1"/>
            <a:r>
              <a:rPr lang="en-US" sz="20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on potential opportunities</a:t>
            </a:r>
          </a:p>
          <a:p>
            <a:pPr lvl="1"/>
            <a:r>
              <a:rPr lang="en-US" sz="2000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subject specialist input</a:t>
            </a: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Placeholder 12" descr="Mountaineers ascending cliff">
            <a:extLst>
              <a:ext uri="{FF2B5EF4-FFF2-40B4-BE49-F238E27FC236}">
                <a16:creationId xmlns:a16="http://schemas.microsoft.com/office/drawing/2014/main" id="{25687AEF-1BD7-E3AC-7FCA-3F926DA24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r="30478"/>
          <a:stretch>
            <a:fillRect/>
          </a:stretch>
        </p:blipFill>
        <p:spPr>
          <a:xfrm>
            <a:off x="8214069" y="1496963"/>
            <a:ext cx="327329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B4B81-272F-4978-4E6A-F094020AF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DD26-721B-E2B0-EA0E-6A6820A9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for collaboration</a:t>
            </a:r>
            <a:endParaRPr lang="en-GB" sz="4800" b="1" dirty="0">
              <a:solidFill>
                <a:srgbClr val="196B2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77AE1-CF46-32B8-CCF6-D29E90C62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and form agnostic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 outcomes for communities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Strategically aligned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Transformative and ambitious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and equitable</a:t>
            </a: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Content Placeholder 9" descr="Drawn maze with white chalk on blackboard">
            <a:extLst>
              <a:ext uri="{FF2B5EF4-FFF2-40B4-BE49-F238E27FC236}">
                <a16:creationId xmlns:a16="http://schemas.microsoft.com/office/drawing/2014/main" id="{2810D3B7-C812-9DCB-8A2D-87B351BF5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8217828" y="1496963"/>
            <a:ext cx="326953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5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93D9B-CCB3-2185-8AE7-13A64BD2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E23C-B16D-7EE6-4AD0-8FA561A6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of Collaboration</a:t>
            </a:r>
            <a:endParaRPr lang="en-GB" sz="4800" b="1" dirty="0">
              <a:solidFill>
                <a:srgbClr val="196B24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F75EBD-13D4-5314-8E48-8DD1CDFA5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127494"/>
              </p:ext>
            </p:extLst>
          </p:nvPr>
        </p:nvGraphicFramePr>
        <p:xfrm>
          <a:off x="1130156" y="1721511"/>
          <a:ext cx="10090080" cy="3498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4586">
                  <a:extLst>
                    <a:ext uri="{9D8B030D-6E8A-4147-A177-3AD203B41FA5}">
                      <a16:colId xmlns:a16="http://schemas.microsoft.com/office/drawing/2014/main" val="3091571001"/>
                    </a:ext>
                  </a:extLst>
                </a:gridCol>
                <a:gridCol w="6545494">
                  <a:extLst>
                    <a:ext uri="{9D8B030D-6E8A-4147-A177-3AD203B41FA5}">
                      <a16:colId xmlns:a16="http://schemas.microsoft.com/office/drawing/2014/main" val="71113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>
                    <a:solidFill>
                      <a:srgbClr val="196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47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Self-Sustaining Model</a:t>
                      </a:r>
                    </a:p>
                  </a:txBody>
                  <a:tcPr marL="151303" marR="151303" marT="151303" marB="15130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Uses existing Transformation Programme, and builds on this internally with further transformation options</a:t>
                      </a:r>
                    </a:p>
                  </a:txBody>
                  <a:tcPr marL="151303" marR="151303" marT="151303" marB="151303" anchor="ctr"/>
                </a:tc>
                <a:extLst>
                  <a:ext uri="{0D108BD9-81ED-4DB2-BD59-A6C34878D82A}">
                    <a16:rowId xmlns:a16="http://schemas.microsoft.com/office/drawing/2014/main" val="424842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 Economy</a:t>
                      </a:r>
                    </a:p>
                  </a:txBody>
                  <a:tcPr marL="151303" marR="151303" marT="151303" marB="15130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Joint partner activity, such as sharing of roles, commissioning, standardising without combining resources </a:t>
                      </a:r>
                    </a:p>
                  </a:txBody>
                  <a:tcPr marL="151303" marR="151303" marT="151303" marB="151303" anchor="ctr"/>
                </a:tc>
                <a:extLst>
                  <a:ext uri="{0D108BD9-81ED-4DB2-BD59-A6C34878D82A}">
                    <a16:rowId xmlns:a16="http://schemas.microsoft.com/office/drawing/2014/main" val="835536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Model</a:t>
                      </a:r>
                    </a:p>
                  </a:txBody>
                  <a:tcPr marL="151303" marR="151303" marT="151303" marB="15130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Fully embeds and combines delivery functions that serve the needs of partners with resources integrated</a:t>
                      </a:r>
                    </a:p>
                  </a:txBody>
                  <a:tcPr marL="151303" marR="151303" marT="151303" marB="151303" anchor="ctr"/>
                </a:tc>
                <a:extLst>
                  <a:ext uri="{0D108BD9-81ED-4DB2-BD59-A6C34878D82A}">
                    <a16:rowId xmlns:a16="http://schemas.microsoft.com/office/drawing/2014/main" val="4135305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43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948B-174A-E48C-281C-57EC06AC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E3C8-599D-A258-FF12-6BBB64B5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Models</a:t>
            </a:r>
            <a:endParaRPr lang="en-GB" sz="4800" b="1" dirty="0">
              <a:solidFill>
                <a:srgbClr val="196B24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3CF3BA9-3F8B-DE0D-79C8-2BF892141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555267"/>
              </p:ext>
            </p:extLst>
          </p:nvPr>
        </p:nvGraphicFramePr>
        <p:xfrm>
          <a:off x="971764" y="1808726"/>
          <a:ext cx="10072956" cy="3553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126">
                  <a:extLst>
                    <a:ext uri="{9D8B030D-6E8A-4147-A177-3AD203B41FA5}">
                      <a16:colId xmlns:a16="http://schemas.microsoft.com/office/drawing/2014/main" val="4033803136"/>
                    </a:ext>
                  </a:extLst>
                </a:gridCol>
                <a:gridCol w="4972692">
                  <a:extLst>
                    <a:ext uri="{9D8B030D-6E8A-4147-A177-3AD203B41FA5}">
                      <a16:colId xmlns:a16="http://schemas.microsoft.com/office/drawing/2014/main" val="1558561222"/>
                    </a:ext>
                  </a:extLst>
                </a:gridCol>
                <a:gridCol w="2291138">
                  <a:extLst>
                    <a:ext uri="{9D8B030D-6E8A-4147-A177-3AD203B41FA5}">
                      <a16:colId xmlns:a16="http://schemas.microsoft.com/office/drawing/2014/main" val="617307602"/>
                    </a:ext>
                  </a:extLst>
                </a:gridCol>
              </a:tblGrid>
              <a:tr h="441314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Conclusion</a:t>
                      </a:r>
                    </a:p>
                  </a:txBody>
                  <a:tcPr>
                    <a:solidFill>
                      <a:srgbClr val="196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899333"/>
                  </a:ext>
                </a:extLst>
              </a:tr>
              <a:tr h="5945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Self-Sustaining Model</a:t>
                      </a:r>
                    </a:p>
                  </a:txBody>
                  <a:tcPr marL="241292" marR="241292" marT="142401" marB="24129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Transformation will continue but level of change and savings not sufficient if limited to one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viable in longer term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463459"/>
                  </a:ext>
                </a:extLst>
              </a:tr>
              <a:tr h="5945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 Economy</a:t>
                      </a:r>
                    </a:p>
                  </a:txBody>
                  <a:tcPr marL="241292" marR="241292" marT="142401" marB="24129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benefits but does not provide clear, cohesive and consistent change or sufficient return on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meet level of benefits required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435501"/>
                  </a:ext>
                </a:extLst>
              </a:tr>
              <a:tr h="5945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Model</a:t>
                      </a:r>
                    </a:p>
                  </a:txBody>
                  <a:tcPr marL="241292" marR="241292" marT="142401" marB="24129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Provides a sustainable return on investment as well as headroom to redirect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cap="none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Highest benefit and longer-term scalability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829676"/>
                  </a:ext>
                </a:extLst>
              </a:tr>
            </a:tbl>
          </a:graphicData>
        </a:graphic>
      </p:graphicFrame>
      <p:pic>
        <p:nvPicPr>
          <p:cNvPr id="7" name="Picture 6" descr="Letter x - Free ui icons">
            <a:extLst>
              <a:ext uri="{FF2B5EF4-FFF2-40B4-BE49-F238E27FC236}">
                <a16:creationId xmlns:a16="http://schemas.microsoft.com/office/drawing/2014/main" id="{352DFE83-EF28-400E-EC6A-9EB49593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364" y="24230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etter x - Free ui icons">
            <a:extLst>
              <a:ext uri="{FF2B5EF4-FFF2-40B4-BE49-F238E27FC236}">
                <a16:creationId xmlns:a16="http://schemas.microsoft.com/office/drawing/2014/main" id="{5D9F0894-4798-1774-25C9-3F25B67E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236" y="3389543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B877EDD0-C8C7-E80A-EFFF-5754F77C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435" y="4356074"/>
            <a:ext cx="540000" cy="5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75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C5398-84C8-52B3-3EAA-7FAF4DF5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46BA-B302-C167-54D2-BF471489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  <a:endParaRPr lang="en-GB" sz="4800" b="1" dirty="0">
              <a:solidFill>
                <a:srgbClr val="196B2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A2F6-007F-5468-2237-48FCAF599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8431CA-939F-0762-8EBC-25B1A36097D4}"/>
              </a:ext>
            </a:extLst>
          </p:cNvPr>
          <p:cNvSpPr txBox="1">
            <a:spLocks/>
          </p:cNvSpPr>
          <p:nvPr/>
        </p:nvSpPr>
        <p:spPr>
          <a:xfrm>
            <a:off x="838199" y="1661294"/>
            <a:ext cx="75763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Projects consideration was given to: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for collaboration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significant financial benefits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service improvements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sustainability 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communities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Likelihood to success and scalability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required v benefits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through Invest to Save Fund</a:t>
            </a: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5" name="Picture Placeholder 12" descr="Magnifying glass and question mark">
            <a:extLst>
              <a:ext uri="{FF2B5EF4-FFF2-40B4-BE49-F238E27FC236}">
                <a16:creationId xmlns:a16="http://schemas.microsoft.com/office/drawing/2014/main" id="{89B6666D-8CDE-CC83-BC44-C618843EE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r="33502"/>
          <a:stretch>
            <a:fillRect/>
          </a:stretch>
        </p:blipFill>
        <p:spPr>
          <a:xfrm>
            <a:off x="8219326" y="1527072"/>
            <a:ext cx="326803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B7E42-3571-F4FB-40FB-B95EBFFA3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6C1CB-B590-F085-5958-4417D264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4" y="395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Tranche 1 - Falkirk &amp; Clackmannanshire only</a:t>
            </a:r>
            <a:endParaRPr lang="en-GB" sz="3600" b="1" dirty="0">
              <a:solidFill>
                <a:srgbClr val="196B2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381C7-AD63-70C5-E16A-2783A8D6C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76335" cy="4351338"/>
          </a:xfrm>
        </p:spPr>
        <p:txBody>
          <a:bodyPr>
            <a:normAutofit/>
          </a:bodyPr>
          <a:lstStyle/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61325B-05BB-F93F-6B6A-1A130CE5BC7C}"/>
              </a:ext>
            </a:extLst>
          </p:cNvPr>
          <p:cNvSpPr txBox="1">
            <a:spLocks/>
          </p:cNvSpPr>
          <p:nvPr/>
        </p:nvSpPr>
        <p:spPr>
          <a:xfrm>
            <a:off x="838199" y="1661294"/>
            <a:ext cx="75763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&amp; Design to Business Case: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ASN Services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Audit &amp; Fraud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&amp; Benefit Services</a:t>
            </a:r>
          </a:p>
          <a:p>
            <a:pPr marL="0" indent="0">
              <a:buNone/>
            </a:pPr>
            <a:endParaRPr lang="en-GB" sz="2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Phase prior to Full Business Case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services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Roads </a:t>
            </a:r>
          </a:p>
          <a:p>
            <a:r>
              <a:rPr lang="en-GB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Estates Management</a:t>
            </a:r>
          </a:p>
          <a:p>
            <a:endParaRPr lang="en-GB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4" name="Content Placeholder 7" descr="Creativity wheel concept / Blue board concept (Click for more)">
            <a:extLst>
              <a:ext uri="{FF2B5EF4-FFF2-40B4-BE49-F238E27FC236}">
                <a16:creationId xmlns:a16="http://schemas.microsoft.com/office/drawing/2014/main" id="{EB1C19C7-1B0B-C1E6-D1ED-5E058275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99" r="24235" b="-2"/>
          <a:stretch>
            <a:fillRect/>
          </a:stretch>
        </p:blipFill>
        <p:spPr>
          <a:xfrm>
            <a:off x="8191057" y="1496963"/>
            <a:ext cx="3296307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9045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ae25aa-ef91-4429-b225-6961df045b64" xsi:nil="true"/>
    <lcf76f155ced4ddcb4097134ff3c332f xmlns="5aa47500-f024-480c-b54a-37558367a81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418B6959843C4CA2A165C8ECFF5D80" ma:contentTypeVersion="11" ma:contentTypeDescription="Create a new document." ma:contentTypeScope="" ma:versionID="d69981b3622226747d67ce9e3d37762d">
  <xsd:schema xmlns:xsd="http://www.w3.org/2001/XMLSchema" xmlns:xs="http://www.w3.org/2001/XMLSchema" xmlns:p="http://schemas.microsoft.com/office/2006/metadata/properties" xmlns:ns2="5aa47500-f024-480c-b54a-37558367a81a" xmlns:ns3="6dae25aa-ef91-4429-b225-6961df045b64" targetNamespace="http://schemas.microsoft.com/office/2006/metadata/properties" ma:root="true" ma:fieldsID="b68c7bf8bc14fff847dc6899851e03b5" ns2:_="" ns3:_="">
    <xsd:import namespace="5aa47500-f024-480c-b54a-37558367a81a"/>
    <xsd:import namespace="6dae25aa-ef91-4429-b225-6961df045b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47500-f024-480c-b54a-37558367a8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e83bfe8-052f-4e76-8200-e0f72956cd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e25aa-ef91-4429-b225-6961df045b6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7f77a7b-3116-4638-9a90-9c8e6e24cae5}" ma:internalName="TaxCatchAll" ma:showField="CatchAllData" ma:web="6dae25aa-ef91-4429-b225-6961df045b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DAA810-FCBF-480E-8A1B-A34A72C8CC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0CC2FC-6FBC-4C36-A9AC-570860227688}">
  <ds:schemaRefs>
    <ds:schemaRef ds:uri="5aa47500-f024-480c-b54a-37558367a81a"/>
    <ds:schemaRef ds:uri="6dae25aa-ef91-4429-b225-6961df045b6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3B049E-5F1F-4179-BC48-6AD43FAC0C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a47500-f024-480c-b54a-37558367a81a"/>
    <ds:schemaRef ds:uri="6dae25aa-ef91-4429-b225-6961df045b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5686</TotalTime>
  <Words>601</Words>
  <Application>Microsoft Office PowerPoint</Application>
  <PresentationFormat>Widescreen</PresentationFormat>
  <Paragraphs>133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Transformation through Collaboration</vt:lpstr>
      <vt:lpstr>Agenda</vt:lpstr>
      <vt:lpstr>Why are we undertaking this work?</vt:lpstr>
      <vt:lpstr>Discovery Project</vt:lpstr>
      <vt:lpstr>Principles for collaboration</vt:lpstr>
      <vt:lpstr>Models of Collaboration</vt:lpstr>
      <vt:lpstr>Assessment of Models</vt:lpstr>
      <vt:lpstr>Proof of Concept</vt:lpstr>
      <vt:lpstr>Tranche 1 - Falkirk &amp; Clackmannanshire only</vt:lpstr>
      <vt:lpstr>Tranche 1 - Regional / Regional+</vt:lpstr>
      <vt:lpstr>Tranche 1 - Wider Collaboration</vt:lpstr>
      <vt:lpstr>Supporting the Change</vt:lpstr>
      <vt:lpstr>Next Steps Subject to member approval in both Councils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Dawn Turnbull</dc:creator>
  <cp:lastModifiedBy>Mike Storrar</cp:lastModifiedBy>
  <cp:revision>6</cp:revision>
  <dcterms:created xsi:type="dcterms:W3CDTF">2025-10-30T14:25:11Z</dcterms:created>
  <dcterms:modified xsi:type="dcterms:W3CDTF">2025-11-12T14:01:02Z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0x0101007A418B6959843C4CA2A165C8ECFF5D80</vt:lpwstr>
  </property>
  <property fmtid="{D5CDD505-2E9C-101B-9397-08002B2CF9AE}" pid="3" name="MediaServiceImageTags">
    <vt:lpwstr/>
  </property>
</Properties>
</file>