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74" r:id="rId5"/>
    <p:sldId id="258" r:id="rId6"/>
    <p:sldId id="260" r:id="rId7"/>
    <p:sldId id="275" r:id="rId8"/>
    <p:sldId id="276" r:id="rId9"/>
    <p:sldId id="277" r:id="rId10"/>
    <p:sldId id="278" r:id="rId11"/>
    <p:sldId id="284" r:id="rId12"/>
    <p:sldId id="280" r:id="rId13"/>
    <p:sldId id="281" r:id="rId14"/>
    <p:sldId id="282" r:id="rId15"/>
    <p:sldId id="283" r:id="rId16"/>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E"/>
    <a:srgbClr val="006691"/>
    <a:srgbClr val="E94A5D"/>
    <a:srgbClr val="36AFDB"/>
    <a:srgbClr val="B80E80"/>
    <a:srgbClr val="FA9600"/>
    <a:srgbClr val="BDC900"/>
    <a:srgbClr val="C7E8F1"/>
    <a:srgbClr val="DE8400"/>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1F3A865-6A3C-803A-AF29-45A6E17860A6}"/>
              </a:ext>
            </a:extLst>
          </p:cNvPr>
          <p:cNvSpPr>
            <a:spLocks noGrp="1"/>
          </p:cNvSpPr>
          <p:nvPr>
            <p:ph type="sldNum" sz="quarter" idx="3"/>
          </p:nvPr>
        </p:nvSpPr>
        <p:spPr>
          <a:xfrm>
            <a:off x="3578087" y="8035856"/>
            <a:ext cx="2801248" cy="458787"/>
          </a:xfrm>
          <a:prstGeom prst="rect">
            <a:avLst/>
          </a:prstGeom>
        </p:spPr>
        <p:txBody>
          <a:bodyPr vert="horz" lIns="91440" tIns="45720" rIns="91440" bIns="45720" rtlCol="0" anchor="b"/>
          <a:lstStyle>
            <a:lvl1pPr algn="r">
              <a:defRPr sz="1200"/>
            </a:lvl1pPr>
          </a:lstStyle>
          <a:p>
            <a:fld id="{9145EBA3-6668-1448-9539-D8763BEDEAD2}" type="slidenum">
              <a:rPr lang="en-US" sz="1000" smtClean="0">
                <a:latin typeface="Arial" panose="020B0604020202020204" pitchFamily="34" charset="0"/>
              </a:rPr>
              <a:t>‹#›</a:t>
            </a:fld>
            <a:endParaRPr lang="en-US" sz="1000">
              <a:latin typeface="Arial" panose="020B0604020202020204" pitchFamily="34" charset="0"/>
            </a:endParaRPr>
          </a:p>
        </p:txBody>
      </p:sp>
      <p:pic>
        <p:nvPicPr>
          <p:cNvPr id="9" name="Picture 8">
            <a:extLst>
              <a:ext uri="{FF2B5EF4-FFF2-40B4-BE49-F238E27FC236}">
                <a16:creationId xmlns:a16="http://schemas.microsoft.com/office/drawing/2014/main" id="{B2450826-02DD-1F06-4353-4F9097266FEC}"/>
              </a:ext>
            </a:extLst>
          </p:cNvPr>
          <p:cNvPicPr>
            <a:picLocks noChangeAspect="1"/>
          </p:cNvPicPr>
          <p:nvPr/>
        </p:nvPicPr>
        <p:blipFill>
          <a:blip r:embed="rId2"/>
          <a:stretch>
            <a:fillRect/>
          </a:stretch>
        </p:blipFill>
        <p:spPr>
          <a:xfrm>
            <a:off x="0" y="5314776"/>
            <a:ext cx="6858000" cy="3857625"/>
          </a:xfrm>
          <a:prstGeom prst="rect">
            <a:avLst/>
          </a:prstGeom>
        </p:spPr>
      </p:pic>
      <p:sp>
        <p:nvSpPr>
          <p:cNvPr id="2" name="Header Placeholder 1">
            <a:extLst>
              <a:ext uri="{FF2B5EF4-FFF2-40B4-BE49-F238E27FC236}">
                <a16:creationId xmlns:a16="http://schemas.microsoft.com/office/drawing/2014/main" id="{50DA8871-8996-60FC-7D02-3EEC3B87D25A}"/>
              </a:ext>
            </a:extLst>
          </p:cNvPr>
          <p:cNvSpPr>
            <a:spLocks noGrp="1"/>
          </p:cNvSpPr>
          <p:nvPr>
            <p:ph type="hdr" sz="quarter"/>
          </p:nvPr>
        </p:nvSpPr>
        <p:spPr>
          <a:xfrm>
            <a:off x="477077" y="458789"/>
            <a:ext cx="5902257" cy="667646"/>
          </a:xfrm>
          <a:prstGeom prst="rect">
            <a:avLst/>
          </a:prstGeom>
        </p:spPr>
        <p:txBody>
          <a:bodyPr vert="horz" lIns="91440" tIns="45720" rIns="91440" bIns="45720" rtlCol="0"/>
          <a:lstStyle>
            <a:lvl1pPr algn="l">
              <a:defRPr sz="1200"/>
            </a:lvl1pPr>
          </a:lstStyle>
          <a:p>
            <a:endParaRPr lang="en-US" sz="1400">
              <a:latin typeface="Arial" panose="020B0604020202020204" pitchFamily="34" charset="0"/>
            </a:endParaRPr>
          </a:p>
        </p:txBody>
      </p:sp>
      <p:sp>
        <p:nvSpPr>
          <p:cNvPr id="3" name="Date Placeholder 2">
            <a:extLst>
              <a:ext uri="{FF2B5EF4-FFF2-40B4-BE49-F238E27FC236}">
                <a16:creationId xmlns:a16="http://schemas.microsoft.com/office/drawing/2014/main" id="{C565ACB3-B31C-CFD4-3064-76E03482BDEF}"/>
              </a:ext>
            </a:extLst>
          </p:cNvPr>
          <p:cNvSpPr>
            <a:spLocks noGrp="1"/>
          </p:cNvSpPr>
          <p:nvPr>
            <p:ph type="dt" sz="quarter" idx="1"/>
          </p:nvPr>
        </p:nvSpPr>
        <p:spPr>
          <a:xfrm>
            <a:off x="3578086" y="8035854"/>
            <a:ext cx="2358888" cy="458789"/>
          </a:xfrm>
          <a:prstGeom prst="rect">
            <a:avLst/>
          </a:prstGeom>
        </p:spPr>
        <p:txBody>
          <a:bodyPr vert="horz" lIns="91440" tIns="45720" rIns="91440" bIns="45720" rtlCol="0" anchor="b"/>
          <a:lstStyle>
            <a:lvl1pPr algn="r">
              <a:defRPr sz="1200"/>
            </a:lvl1pPr>
          </a:lstStyle>
          <a:p>
            <a:fld id="{51677722-9D4B-D044-948E-30E8624CB8D3}" type="datetimeFigureOut">
              <a:rPr lang="en-US" sz="1000" smtClean="0">
                <a:latin typeface="Arial" panose="020B0604020202020204" pitchFamily="34" charset="0"/>
              </a:rPr>
              <a:t>6/1/2026</a:t>
            </a:fld>
            <a:endParaRPr lang="en-US" sz="1000">
              <a:latin typeface="Arial" panose="020B0604020202020204" pitchFamily="34" charset="0"/>
            </a:endParaRPr>
          </a:p>
        </p:txBody>
      </p:sp>
      <p:sp>
        <p:nvSpPr>
          <p:cNvPr id="4" name="Footer Placeholder 3">
            <a:extLst>
              <a:ext uri="{FF2B5EF4-FFF2-40B4-BE49-F238E27FC236}">
                <a16:creationId xmlns:a16="http://schemas.microsoft.com/office/drawing/2014/main" id="{FCBD1D32-DF43-9AC2-1929-F2C4380F4135}"/>
              </a:ext>
            </a:extLst>
          </p:cNvPr>
          <p:cNvSpPr>
            <a:spLocks noGrp="1"/>
          </p:cNvSpPr>
          <p:nvPr>
            <p:ph type="ftr" sz="quarter" idx="2"/>
          </p:nvPr>
        </p:nvSpPr>
        <p:spPr>
          <a:xfrm>
            <a:off x="477078" y="8035854"/>
            <a:ext cx="2801248" cy="458789"/>
          </a:xfrm>
          <a:prstGeom prst="rect">
            <a:avLst/>
          </a:prstGeom>
        </p:spPr>
        <p:txBody>
          <a:bodyPr vert="horz" lIns="91440" tIns="45720" rIns="91440" bIns="45720" rtlCol="0" anchor="b"/>
          <a:lstStyle>
            <a:lvl1pPr algn="l">
              <a:defRPr sz="1200"/>
            </a:lvl1pPr>
          </a:lstStyle>
          <a:p>
            <a:endParaRPr lang="en-US" sz="1000">
              <a:latin typeface="Arial" panose="020B0604020202020204" pitchFamily="34" charset="0"/>
            </a:endParaRPr>
          </a:p>
        </p:txBody>
      </p:sp>
    </p:spTree>
    <p:extLst>
      <p:ext uri="{BB962C8B-B14F-4D97-AF65-F5344CB8AC3E}">
        <p14:creationId xmlns:p14="http://schemas.microsoft.com/office/powerpoint/2010/main" val="107060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429000" y="8086724"/>
            <a:ext cx="2971800" cy="373063"/>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49F3383D-BBA4-784E-BD7F-5EBB57EBACF4}" type="slidenum">
              <a:rPr lang="en-US" smtClean="0"/>
              <a:pPr/>
              <a:t>‹#›</a:t>
            </a:fld>
            <a:endParaRPr lang="en-US"/>
          </a:p>
        </p:txBody>
      </p:sp>
      <p:pic>
        <p:nvPicPr>
          <p:cNvPr id="9" name="Picture 8">
            <a:extLst>
              <a:ext uri="{FF2B5EF4-FFF2-40B4-BE49-F238E27FC236}">
                <a16:creationId xmlns:a16="http://schemas.microsoft.com/office/drawing/2014/main" id="{16A4984B-8097-4575-31E2-37C5480DE692}"/>
              </a:ext>
            </a:extLst>
          </p:cNvPr>
          <p:cNvPicPr>
            <a:picLocks noChangeAspect="1"/>
          </p:cNvPicPr>
          <p:nvPr/>
        </p:nvPicPr>
        <p:blipFill>
          <a:blip r:embed="rId2"/>
          <a:stretch>
            <a:fillRect/>
          </a:stretch>
        </p:blipFill>
        <p:spPr>
          <a:xfrm>
            <a:off x="0" y="5286375"/>
            <a:ext cx="6858000" cy="3857625"/>
          </a:xfrm>
          <a:prstGeom prst="rect">
            <a:avLst/>
          </a:prstGeom>
        </p:spPr>
      </p:pic>
      <p:sp>
        <p:nvSpPr>
          <p:cNvPr id="2" name="Header Placeholder 1"/>
          <p:cNvSpPr>
            <a:spLocks noGrp="1"/>
          </p:cNvSpPr>
          <p:nvPr>
            <p:ph type="hdr" sz="quarter"/>
          </p:nvPr>
        </p:nvSpPr>
        <p:spPr>
          <a:xfrm>
            <a:off x="444315" y="427245"/>
            <a:ext cx="5943599" cy="630029"/>
          </a:xfrm>
          <a:prstGeom prst="rect">
            <a:avLst/>
          </a:prstGeom>
        </p:spPr>
        <p:txBody>
          <a:bodyPr vert="horz" lIns="91440" tIns="45720" rIns="91440" bIns="45720" rtlCol="0"/>
          <a:lstStyle>
            <a:lvl1pPr algn="l">
              <a:defRPr sz="1400" b="1">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3429000" y="8086724"/>
            <a:ext cx="2494722" cy="373061"/>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40BCC3A8-190C-FE4E-9BFD-69281D80928E}" type="datetimeFigureOut">
              <a:rPr lang="en-US" smtClean="0"/>
              <a:pPr/>
              <a:t>6/1/2026</a:t>
            </a:fld>
            <a:endParaRPr lang="en-US"/>
          </a:p>
        </p:txBody>
      </p:sp>
      <p:sp>
        <p:nvSpPr>
          <p:cNvPr id="4" name="Slide Image Placeholder 3"/>
          <p:cNvSpPr>
            <a:spLocks noGrp="1" noRot="1" noChangeAspect="1"/>
          </p:cNvSpPr>
          <p:nvPr>
            <p:ph type="sldImg" idx="2"/>
          </p:nvPr>
        </p:nvSpPr>
        <p:spPr>
          <a:xfrm>
            <a:off x="444500" y="1057275"/>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4657724"/>
            <a:ext cx="5943600" cy="3343276"/>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457200" y="8086725"/>
            <a:ext cx="2971800" cy="373062"/>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426352889"/>
      </p:ext>
    </p:extLst>
  </p:cSld>
  <p:clrMap bg1="lt1" tx1="dk1" bg2="lt2" tx2="dk2" accent1="accent1" accent2="accent2" accent3="accent3" accent4="accent4" accent5="accent5" accent6="accent6" hlink="hlink" folHlink="folHlink"/>
  <p:notesStyle>
    <a:lvl1pPr marL="0" algn="l" defTabSz="1371600" rtl="0" eaLnBrk="1" latinLnBrk="0" hangingPunct="1">
      <a:lnSpc>
        <a:spcPct val="150000"/>
      </a:lnSpc>
      <a:defRPr sz="1800" kern="1200">
        <a:solidFill>
          <a:schemeClr val="tx1"/>
        </a:solidFill>
        <a:latin typeface="Arial" panose="020B0604020202020204" pitchFamily="34" charset="0"/>
        <a:ea typeface="+mn-ea"/>
        <a:cs typeface="Arial" panose="020B0604020202020204" pitchFamily="34" charset="0"/>
      </a:defRPr>
    </a:lvl1pPr>
    <a:lvl2pPr marL="685800" algn="l" defTabSz="1371600" rtl="0" eaLnBrk="1" latinLnBrk="0" hangingPunct="1">
      <a:lnSpc>
        <a:spcPct val="150000"/>
      </a:lnSpc>
      <a:defRPr sz="1800" kern="1200">
        <a:solidFill>
          <a:schemeClr val="tx1"/>
        </a:solidFill>
        <a:latin typeface="Arial" panose="020B0604020202020204" pitchFamily="34" charset="0"/>
        <a:ea typeface="+mn-ea"/>
        <a:cs typeface="Arial" panose="020B0604020202020204" pitchFamily="34" charset="0"/>
      </a:defRPr>
    </a:lvl2pPr>
    <a:lvl3pPr marL="1371600" algn="l" defTabSz="1371600" rtl="0" eaLnBrk="1" latinLnBrk="0" hangingPunct="1">
      <a:lnSpc>
        <a:spcPct val="150000"/>
      </a:lnSpc>
      <a:defRPr sz="1800" kern="1200">
        <a:solidFill>
          <a:schemeClr val="tx1"/>
        </a:solidFill>
        <a:latin typeface="Arial" panose="020B0604020202020204" pitchFamily="34" charset="0"/>
        <a:ea typeface="+mn-ea"/>
        <a:cs typeface="Arial" panose="020B0604020202020204" pitchFamily="34" charset="0"/>
      </a:defRPr>
    </a:lvl3pPr>
    <a:lvl4pPr marL="2057400" algn="l" defTabSz="1371600" rtl="0" eaLnBrk="1" latinLnBrk="0" hangingPunct="1">
      <a:lnSpc>
        <a:spcPct val="150000"/>
      </a:lnSpc>
      <a:defRPr sz="1800" kern="1200">
        <a:solidFill>
          <a:schemeClr val="tx1"/>
        </a:solidFill>
        <a:latin typeface="Arial" panose="020B0604020202020204" pitchFamily="34" charset="0"/>
        <a:ea typeface="+mn-ea"/>
        <a:cs typeface="Arial" panose="020B0604020202020204" pitchFamily="34" charset="0"/>
      </a:defRPr>
    </a:lvl4pPr>
    <a:lvl5pPr marL="2743200" algn="l" defTabSz="1371600" rtl="0" eaLnBrk="1" latinLnBrk="0" hangingPunct="1">
      <a:lnSpc>
        <a:spcPct val="150000"/>
      </a:lnSpc>
      <a:defRPr sz="1800" kern="1200">
        <a:solidFill>
          <a:schemeClr val="tx1"/>
        </a:solidFill>
        <a:latin typeface="Arial" panose="020B0604020202020204" pitchFamily="34" charset="0"/>
        <a:ea typeface="+mn-ea"/>
        <a:cs typeface="Arial" panose="020B0604020202020204" pitchFamily="34" charset="0"/>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057275"/>
            <a:ext cx="5943600" cy="3343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F3383D-BBA4-784E-BD7F-5EBB57EBACF4}" type="slidenum">
              <a:rPr lang="en-US" smtClean="0"/>
              <a:pPr/>
              <a:t>2</a:t>
            </a:fld>
            <a:endParaRPr lang="en-US"/>
          </a:p>
        </p:txBody>
      </p:sp>
    </p:spTree>
    <p:extLst>
      <p:ext uri="{BB962C8B-B14F-4D97-AF65-F5344CB8AC3E}">
        <p14:creationId xmlns:p14="http://schemas.microsoft.com/office/powerpoint/2010/main" val="1669687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p:bg>
      <p:bgPr>
        <a:solidFill>
          <a:schemeClr val="bg1"/>
        </a:solidFill>
        <a:effectLst/>
      </p:bgPr>
    </p:bg>
    <p:spTree>
      <p:nvGrpSpPr>
        <p:cNvPr id="1" name=""/>
        <p:cNvGrpSpPr/>
        <p:nvPr/>
      </p:nvGrpSpPr>
      <p:grpSpPr>
        <a:xfrm>
          <a:off x="0" y="0"/>
          <a:ext cx="0" cy="0"/>
          <a:chOff x="0" y="0"/>
          <a:chExt cx="0" cy="0"/>
        </a:xfrm>
      </p:grpSpPr>
      <p:pic>
        <p:nvPicPr>
          <p:cNvPr id="7" name="Picture 6" descr="A black background with colorful squares&#10;&#10;Description automatically generated">
            <a:extLst>
              <a:ext uri="{FF2B5EF4-FFF2-40B4-BE49-F238E27FC236}">
                <a16:creationId xmlns:a16="http://schemas.microsoft.com/office/drawing/2014/main" id="{BA50F3EB-BFF0-3AE8-43B0-DBEA89B20BA5}"/>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B0CB2682-BCD6-87AE-AB1B-9293038E585A}"/>
              </a:ext>
            </a:extLst>
          </p:cNvPr>
          <p:cNvSpPr>
            <a:spLocks noGrp="1"/>
          </p:cNvSpPr>
          <p:nvPr>
            <p:ph type="ctrTitle"/>
          </p:nvPr>
        </p:nvSpPr>
        <p:spPr>
          <a:xfrm>
            <a:off x="1257300" y="2"/>
            <a:ext cx="15773400" cy="5403056"/>
          </a:xfrm>
        </p:spPr>
        <p:txBody>
          <a:bodyPr anchor="b"/>
          <a:lstStyle>
            <a:lvl1pPr algn="l">
              <a:defRPr sz="9000"/>
            </a:lvl1pPr>
          </a:lstStyle>
          <a:p>
            <a:r>
              <a:rPr lang="en-US"/>
              <a:t>Click to edit Master title style</a:t>
            </a:r>
          </a:p>
        </p:txBody>
      </p:sp>
      <p:sp>
        <p:nvSpPr>
          <p:cNvPr id="3" name="Subtitle 2">
            <a:extLst>
              <a:ext uri="{FF2B5EF4-FFF2-40B4-BE49-F238E27FC236}">
                <a16:creationId xmlns:a16="http://schemas.microsoft.com/office/drawing/2014/main" id="{CFBC7A7D-0517-8F17-4A2A-4514724B4557}"/>
              </a:ext>
            </a:extLst>
          </p:cNvPr>
          <p:cNvSpPr>
            <a:spLocks noGrp="1"/>
          </p:cNvSpPr>
          <p:nvPr>
            <p:ph type="subTitle" idx="1"/>
          </p:nvPr>
        </p:nvSpPr>
        <p:spPr>
          <a:xfrm>
            <a:off x="1257302" y="5403059"/>
            <a:ext cx="15773399" cy="3200618"/>
          </a:xfrm>
        </p:spPr>
        <p:txBody>
          <a:bodyPr anchor="t"/>
          <a:lstStyle>
            <a:lvl1pPr marL="0" indent="0" algn="l">
              <a:buNone/>
              <a:defRPr sz="7200">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Tree>
    <p:extLst>
      <p:ext uri="{BB962C8B-B14F-4D97-AF65-F5344CB8AC3E}">
        <p14:creationId xmlns:p14="http://schemas.microsoft.com/office/powerpoint/2010/main" val="47592008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13A9-9258-3C46-2A88-39D04EB49408}"/>
              </a:ext>
            </a:extLst>
          </p:cNvPr>
          <p:cNvSpPr>
            <a:spLocks noGrp="1"/>
          </p:cNvSpPr>
          <p:nvPr>
            <p:ph type="title"/>
          </p:nvPr>
        </p:nvSpPr>
        <p:spPr>
          <a:xfrm>
            <a:off x="1257300" y="4"/>
            <a:ext cx="15773400" cy="8425544"/>
          </a:xfrm>
        </p:spPr>
        <p:txBody>
          <a:bodyPr>
            <a:normAutofit/>
          </a:bodyPr>
          <a:lstStyle>
            <a:lvl1pPr>
              <a:defRPr sz="9000" b="1"/>
            </a:lvl1pPr>
          </a:lstStyle>
          <a:p>
            <a:r>
              <a:rPr lang="en-US"/>
              <a:t>Click to edit Master title style</a:t>
            </a:r>
          </a:p>
        </p:txBody>
      </p:sp>
    </p:spTree>
    <p:extLst>
      <p:ext uri="{BB962C8B-B14F-4D97-AF65-F5344CB8AC3E}">
        <p14:creationId xmlns:p14="http://schemas.microsoft.com/office/powerpoint/2010/main" val="402331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88E2-33D8-F58A-EB99-435618FD3008}"/>
              </a:ext>
            </a:extLst>
          </p:cNvPr>
          <p:cNvSpPr>
            <a:spLocks noGrp="1"/>
          </p:cNvSpPr>
          <p:nvPr>
            <p:ph type="title"/>
          </p:nvPr>
        </p:nvSpPr>
        <p:spPr>
          <a:xfrm>
            <a:off x="1266827" y="0"/>
            <a:ext cx="15754349" cy="5405400"/>
          </a:xfrm>
        </p:spPr>
        <p:txBody>
          <a:bodyPr anchor="b"/>
          <a:lstStyle>
            <a:lvl1pPr>
              <a:defRPr sz="9000" b="1"/>
            </a:lvl1pPr>
          </a:lstStyle>
          <a:p>
            <a:r>
              <a:rPr lang="en-US"/>
              <a:t>Click to edit Master title style</a:t>
            </a:r>
          </a:p>
        </p:txBody>
      </p:sp>
      <p:sp>
        <p:nvSpPr>
          <p:cNvPr id="3" name="Text Placeholder 2">
            <a:extLst>
              <a:ext uri="{FF2B5EF4-FFF2-40B4-BE49-F238E27FC236}">
                <a16:creationId xmlns:a16="http://schemas.microsoft.com/office/drawing/2014/main" id="{47C90722-8F17-1E29-34A3-03A4ABBF6624}"/>
              </a:ext>
            </a:extLst>
          </p:cNvPr>
          <p:cNvSpPr>
            <a:spLocks noGrp="1"/>
          </p:cNvSpPr>
          <p:nvPr>
            <p:ph type="body" idx="1"/>
          </p:nvPr>
        </p:nvSpPr>
        <p:spPr>
          <a:xfrm>
            <a:off x="1266827" y="5405400"/>
            <a:ext cx="15773400" cy="5022000"/>
          </a:xfrm>
        </p:spPr>
        <p:txBody>
          <a:bodyPr anchor="t">
            <a:normAutofit/>
          </a:bodyPr>
          <a:lstStyle>
            <a:lvl1pPr marL="0" indent="0">
              <a:buNone/>
              <a:defRPr sz="7200">
                <a:solidFill>
                  <a:schemeClr val="accent1"/>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3863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FECFB-A995-2FDF-B205-9D40DDB53E93}"/>
              </a:ext>
            </a:extLst>
          </p:cNvPr>
          <p:cNvSpPr>
            <a:spLocks noGrp="1"/>
          </p:cNvSpPr>
          <p:nvPr>
            <p:ph idx="1"/>
          </p:nvPr>
        </p:nvSpPr>
        <p:spPr>
          <a:xfrm>
            <a:off x="1257300" y="313087"/>
            <a:ext cx="15773400" cy="8148086"/>
          </a:xfrm>
        </p:spPr>
        <p:txBody>
          <a:bodyPr anchor="ctr">
            <a:normAutofit/>
          </a:bodyPr>
          <a:lstStyle>
            <a:lvl1pPr>
              <a:lnSpc>
                <a:spcPct val="100000"/>
              </a:lnSpc>
              <a:defRPr sz="5400"/>
            </a:lvl1pPr>
            <a:lvl2pPr>
              <a:lnSpc>
                <a:spcPct val="100000"/>
              </a:lnSpc>
              <a:defRPr sz="5400"/>
            </a:lvl2pPr>
            <a:lvl3pPr>
              <a:lnSpc>
                <a:spcPct val="100000"/>
              </a:lnSpc>
              <a:defRPr sz="5400"/>
            </a:lvl3pPr>
            <a:lvl4pPr>
              <a:lnSpc>
                <a:spcPct val="100000"/>
              </a:lnSpc>
              <a:defRPr sz="5400"/>
            </a:lvl4pPr>
            <a:lvl5pPr>
              <a:lnSpc>
                <a:spcPct val="100000"/>
              </a:lnSpc>
              <a:defRPr sz="5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080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A45E8B-2199-A2D1-57EF-7DE8E903D895}"/>
              </a:ext>
            </a:extLst>
          </p:cNvPr>
          <p:cNvSpPr>
            <a:spLocks noGrp="1"/>
          </p:cNvSpPr>
          <p:nvPr>
            <p:ph type="pic" idx="1"/>
          </p:nvPr>
        </p:nvSpPr>
        <p:spPr>
          <a:xfrm>
            <a:off x="1259682" y="890651"/>
            <a:ext cx="15773400" cy="7713026"/>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2" name="Title 1">
            <a:extLst>
              <a:ext uri="{FF2B5EF4-FFF2-40B4-BE49-F238E27FC236}">
                <a16:creationId xmlns:a16="http://schemas.microsoft.com/office/drawing/2014/main" id="{EA4C9DC9-979D-8F58-8BA3-3611C094DFE3}"/>
              </a:ext>
            </a:extLst>
          </p:cNvPr>
          <p:cNvSpPr>
            <a:spLocks noGrp="1"/>
          </p:cNvSpPr>
          <p:nvPr>
            <p:ph type="title"/>
          </p:nvPr>
        </p:nvSpPr>
        <p:spPr>
          <a:xfrm>
            <a:off x="1425038" y="1068779"/>
            <a:ext cx="15603281" cy="2992581"/>
          </a:xfrm>
        </p:spPr>
        <p:txBody>
          <a:bodyPr anchor="t"/>
          <a:lstStyle>
            <a:lvl1pPr>
              <a:defRPr sz="48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64322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A859-09F1-637D-0588-6DB6B99EC3F0}"/>
              </a:ext>
            </a:extLst>
          </p:cNvPr>
          <p:cNvSpPr>
            <a:spLocks noGrp="1"/>
          </p:cNvSpPr>
          <p:nvPr>
            <p:ph type="title"/>
          </p:nvPr>
        </p:nvSpPr>
        <p:spPr>
          <a:xfrm>
            <a:off x="1259682" y="4"/>
            <a:ext cx="15768636" cy="2030681"/>
          </a:xfrm>
        </p:spPr>
        <p:txBody>
          <a:bodyPr anchor="b"/>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A07CBB2F-7EEF-BB32-30D1-938703EA5665}"/>
              </a:ext>
            </a:extLst>
          </p:cNvPr>
          <p:cNvSpPr>
            <a:spLocks noGrp="1"/>
          </p:cNvSpPr>
          <p:nvPr>
            <p:ph idx="1"/>
          </p:nvPr>
        </p:nvSpPr>
        <p:spPr>
          <a:xfrm>
            <a:off x="4514850" y="2036634"/>
            <a:ext cx="12513468" cy="6760896"/>
          </a:xfrm>
        </p:spPr>
        <p:txBody>
          <a:bodyPr/>
          <a:lstStyle>
            <a:lvl1pPr>
              <a:defRPr sz="5400"/>
            </a:lvl1pPr>
            <a:lvl2pPr>
              <a:defRPr sz="5400"/>
            </a:lvl2pPr>
            <a:lvl3pPr>
              <a:defRPr sz="5400"/>
            </a:lvl3pPr>
            <a:lvl4pPr>
              <a:defRPr sz="5400"/>
            </a:lvl4pPr>
            <a:lvl5pPr>
              <a:defRPr sz="54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CA7652-8B16-C638-804F-306363D179F8}"/>
              </a:ext>
            </a:extLst>
          </p:cNvPr>
          <p:cNvSpPr>
            <a:spLocks noGrp="1"/>
          </p:cNvSpPr>
          <p:nvPr>
            <p:ph type="body" sz="half" idx="2"/>
          </p:nvPr>
        </p:nvSpPr>
        <p:spPr>
          <a:xfrm>
            <a:off x="1254922" y="2024732"/>
            <a:ext cx="2753003" cy="6772802"/>
          </a:xfrm>
        </p:spPr>
        <p:txBody>
          <a:bodyPr vert="vert270" anchor="b"/>
          <a:lstStyle>
            <a:lvl1pPr marL="0" indent="0">
              <a:buNone/>
              <a:defRPr sz="5400" b="1">
                <a:solidFill>
                  <a:schemeClr val="accent1"/>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Tree>
    <p:extLst>
      <p:ext uri="{BB962C8B-B14F-4D97-AF65-F5344CB8AC3E}">
        <p14:creationId xmlns:p14="http://schemas.microsoft.com/office/powerpoint/2010/main" val="303789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22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ack background with colorful squares&#10;&#10;Description automatically generated">
            <a:extLst>
              <a:ext uri="{FF2B5EF4-FFF2-40B4-BE49-F238E27FC236}">
                <a16:creationId xmlns:a16="http://schemas.microsoft.com/office/drawing/2014/main" id="{6CCE6E3A-8CD8-11A3-D6E0-3CCB1AA09168}"/>
              </a:ext>
            </a:extLst>
          </p:cNvPr>
          <p:cNvPicPr>
            <a:picLocks noChangeAspect="1"/>
          </p:cNvPicPr>
          <p:nvPr userDrawn="1"/>
        </p:nvPicPr>
        <p:blipFill>
          <a:blip r:embed="rId9"/>
          <a:stretch>
            <a:fillRect/>
          </a:stretch>
        </p:blipFill>
        <p:spPr>
          <a:xfrm>
            <a:off x="0" y="0"/>
            <a:ext cx="18288000" cy="10287000"/>
          </a:xfrm>
          <a:prstGeom prst="rect">
            <a:avLst/>
          </a:prstGeom>
        </p:spPr>
      </p:pic>
      <p:sp>
        <p:nvSpPr>
          <p:cNvPr id="2" name="Title Placeholder 1">
            <a:extLst>
              <a:ext uri="{FF2B5EF4-FFF2-40B4-BE49-F238E27FC236}">
                <a16:creationId xmlns:a16="http://schemas.microsoft.com/office/drawing/2014/main" id="{C38D2895-6018-B75C-9E5D-BD2AAE584D48}"/>
              </a:ext>
            </a:extLst>
          </p:cNvPr>
          <p:cNvSpPr>
            <a:spLocks noGrp="1"/>
          </p:cNvSpPr>
          <p:nvPr>
            <p:ph type="title"/>
          </p:nvPr>
        </p:nvSpPr>
        <p:spPr>
          <a:xfrm>
            <a:off x="1257300" y="2"/>
            <a:ext cx="15773400" cy="273843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7B72DAC-10D6-A5C1-05A8-1E3075863139}"/>
              </a:ext>
            </a:extLst>
          </p:cNvPr>
          <p:cNvSpPr>
            <a:spLocks noGrp="1"/>
          </p:cNvSpPr>
          <p:nvPr>
            <p:ph type="body" idx="1"/>
          </p:nvPr>
        </p:nvSpPr>
        <p:spPr>
          <a:xfrm>
            <a:off x="1257300" y="2738438"/>
            <a:ext cx="15773400" cy="5722731"/>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655579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0" r:id="rId4"/>
    <p:sldLayoutId id="2147483657" r:id="rId5"/>
    <p:sldLayoutId id="2147483656" r:id="rId6"/>
    <p:sldLayoutId id="2147483655" r:id="rId7"/>
  </p:sldLayoutIdLst>
  <p:txStyles>
    <p:titleStyle>
      <a:lvl1pPr algn="l" defTabSz="1371600" rtl="0" eaLnBrk="1" latinLnBrk="0" hangingPunct="1">
        <a:lnSpc>
          <a:spcPct val="90000"/>
        </a:lnSpc>
        <a:spcBef>
          <a:spcPct val="0"/>
        </a:spcBef>
        <a:buNone/>
        <a:defRPr sz="9000" b="1" i="0" kern="1200">
          <a:solidFill>
            <a:schemeClr val="tx1"/>
          </a:solidFill>
          <a:latin typeface="Arial" panose="020B0604020202020204" pitchFamily="34" charset="0"/>
          <a:ea typeface="+mj-ea"/>
          <a:cs typeface="+mj-cs"/>
        </a:defRPr>
      </a:lvl1pPr>
    </p:titleStyle>
    <p:bodyStyle>
      <a:lvl1pPr marL="342900" indent="-342900" algn="l" defTabSz="1371600" rtl="0" eaLnBrk="1" latinLnBrk="0" hangingPunct="1">
        <a:lnSpc>
          <a:spcPct val="100000"/>
        </a:lnSpc>
        <a:spcBef>
          <a:spcPts val="1500"/>
        </a:spcBef>
        <a:buFont typeface="Arial" panose="020B0604020202020204" pitchFamily="34" charset="0"/>
        <a:buChar char="•"/>
        <a:defRPr sz="5400" b="0" i="0" kern="1200">
          <a:solidFill>
            <a:schemeClr val="tx1"/>
          </a:solidFill>
          <a:latin typeface="Arial" panose="020B0604020202020204" pitchFamily="34" charset="0"/>
          <a:ea typeface="+mn-ea"/>
          <a:cs typeface="+mn-cs"/>
        </a:defRPr>
      </a:lvl1pPr>
      <a:lvl2pPr marL="1028700" indent="-342900" algn="l" defTabSz="1371600" rtl="0" eaLnBrk="1" latinLnBrk="0" hangingPunct="1">
        <a:lnSpc>
          <a:spcPct val="100000"/>
        </a:lnSpc>
        <a:spcBef>
          <a:spcPts val="750"/>
        </a:spcBef>
        <a:buFont typeface="Arial" panose="020B0604020202020204" pitchFamily="34" charset="0"/>
        <a:buChar char="•"/>
        <a:defRPr sz="5400" b="0" i="0" kern="1200">
          <a:solidFill>
            <a:schemeClr val="accent1"/>
          </a:solidFill>
          <a:latin typeface="Arial" panose="020B0604020202020204" pitchFamily="34" charset="0"/>
          <a:ea typeface="+mn-ea"/>
          <a:cs typeface="+mn-cs"/>
        </a:defRPr>
      </a:lvl2pPr>
      <a:lvl3pPr marL="1714500" indent="-342900" algn="l" defTabSz="1371600" rtl="0" eaLnBrk="1" latinLnBrk="0" hangingPunct="1">
        <a:lnSpc>
          <a:spcPct val="100000"/>
        </a:lnSpc>
        <a:spcBef>
          <a:spcPts val="750"/>
        </a:spcBef>
        <a:buFont typeface="Arial" panose="020B0604020202020204" pitchFamily="34" charset="0"/>
        <a:buChar char="•"/>
        <a:defRPr sz="5400" b="0" i="0" kern="1200">
          <a:solidFill>
            <a:schemeClr val="accent2"/>
          </a:solidFill>
          <a:latin typeface="Arial" panose="020B0604020202020204" pitchFamily="34" charset="0"/>
          <a:ea typeface="+mn-ea"/>
          <a:cs typeface="+mn-cs"/>
        </a:defRPr>
      </a:lvl3pPr>
      <a:lvl4pPr marL="2400300" indent="-342900" algn="l" defTabSz="1371600" rtl="0" eaLnBrk="1" latinLnBrk="0" hangingPunct="1">
        <a:lnSpc>
          <a:spcPct val="100000"/>
        </a:lnSpc>
        <a:spcBef>
          <a:spcPts val="750"/>
        </a:spcBef>
        <a:buFont typeface="Arial" panose="020B0604020202020204" pitchFamily="34" charset="0"/>
        <a:buChar char="•"/>
        <a:defRPr sz="5400" b="0" i="0" kern="1200">
          <a:solidFill>
            <a:schemeClr val="accent6"/>
          </a:solidFill>
          <a:latin typeface="Arial" panose="020B0604020202020204" pitchFamily="34" charset="0"/>
          <a:ea typeface="+mn-ea"/>
          <a:cs typeface="+mn-cs"/>
        </a:defRPr>
      </a:lvl4pPr>
      <a:lvl5pPr marL="3086100" indent="-342900" algn="l" defTabSz="1371600" rtl="0" eaLnBrk="1" latinLnBrk="0" hangingPunct="1">
        <a:lnSpc>
          <a:spcPct val="100000"/>
        </a:lnSpc>
        <a:spcBef>
          <a:spcPts val="750"/>
        </a:spcBef>
        <a:buFont typeface="Arial" panose="020B0604020202020204" pitchFamily="34" charset="0"/>
        <a:buChar char="•"/>
        <a:defRPr sz="5400" b="0" i="0" kern="1200">
          <a:solidFill>
            <a:schemeClr val="accent5"/>
          </a:solidFill>
          <a:latin typeface="Arial" panose="020B0604020202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F1AED-BC74-75C0-3DEE-D994E6E2C4E7}"/>
              </a:ext>
            </a:extLst>
          </p:cNvPr>
          <p:cNvSpPr txBox="1">
            <a:spLocks noGrp="1"/>
          </p:cNvSpPr>
          <p:nvPr>
            <p:ph type="ctrTitle"/>
          </p:nvPr>
        </p:nvSpPr>
        <p:spPr/>
        <p:txBody>
          <a:bodyPr/>
          <a:lstStyle/>
          <a:p>
            <a:pPr lvl="0"/>
            <a:r>
              <a:rPr lang="en-GB">
                <a:latin typeface="Arial"/>
                <a:ea typeface="Calibri" pitchFamily="34"/>
                <a:cs typeface="Calibri" pitchFamily="34"/>
              </a:rPr>
              <a:t>Good Conversations</a:t>
            </a:r>
            <a:endParaRPr lang="en-US">
              <a:latin typeface="Arial"/>
            </a:endParaRPr>
          </a:p>
        </p:txBody>
      </p:sp>
      <p:sp>
        <p:nvSpPr>
          <p:cNvPr id="3" name="Subtitle 2">
            <a:extLst>
              <a:ext uri="{FF2B5EF4-FFF2-40B4-BE49-F238E27FC236}">
                <a16:creationId xmlns:a16="http://schemas.microsoft.com/office/drawing/2014/main" id="{5E55907B-BE9B-CBC2-FF10-2ED1130FD493}"/>
              </a:ext>
            </a:extLst>
          </p:cNvPr>
          <p:cNvSpPr txBox="1">
            <a:spLocks noGrp="1"/>
          </p:cNvSpPr>
          <p:nvPr>
            <p:ph type="subTitle" idx="1"/>
          </p:nvPr>
        </p:nvSpPr>
        <p:spPr/>
        <p:txBody>
          <a:bodyPr/>
          <a:lstStyle/>
          <a:p>
            <a:r>
              <a:rPr lang="en-GB">
                <a:solidFill>
                  <a:srgbClr val="E6007E"/>
                </a:solidFill>
                <a:latin typeface="Arial"/>
                <a:ea typeface="Calibri"/>
                <a:cs typeface="Calibri"/>
              </a:rPr>
              <a:t>Guide</a:t>
            </a:r>
            <a:endParaRPr lang="en-US">
              <a:solidFill>
                <a:srgbClr val="E6007E"/>
              </a:solidFill>
              <a:ea typeface="Calibri"/>
              <a:cs typeface="Arial"/>
            </a:endParaRPr>
          </a:p>
        </p:txBody>
      </p:sp>
    </p:spTree>
    <p:extLst>
      <p:ext uri="{BB962C8B-B14F-4D97-AF65-F5344CB8AC3E}">
        <p14:creationId xmlns:p14="http://schemas.microsoft.com/office/powerpoint/2010/main" val="73423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F510E5-640D-1E3F-E94E-1391F089F8F9}"/>
              </a:ext>
            </a:extLst>
          </p:cNvPr>
          <p:cNvSpPr txBox="1">
            <a:spLocks noGrp="1"/>
          </p:cNvSpPr>
          <p:nvPr>
            <p:ph type="title"/>
          </p:nvPr>
        </p:nvSpPr>
        <p:spPr>
          <a:xfrm>
            <a:off x="964692" y="246888"/>
            <a:ext cx="16358616" cy="976601"/>
          </a:xfrm>
        </p:spPr>
        <p:txBody>
          <a:bodyPr>
            <a:normAutofit/>
          </a:bodyPr>
          <a:lstStyle/>
          <a:p>
            <a:r>
              <a:rPr lang="en-GB" sz="4800">
                <a:solidFill>
                  <a:srgbClr val="E6007E"/>
                </a:solidFill>
                <a:latin typeface="Arial"/>
                <a:ea typeface="Calibri"/>
                <a:cs typeface="Calibri"/>
              </a:rPr>
              <a:t>Stage 3 - Team Check-ins</a:t>
            </a:r>
            <a:endParaRPr lang="en-US" sz="2400" b="0" i="1">
              <a:solidFill>
                <a:srgbClr val="0070C0"/>
              </a:solidFill>
              <a:latin typeface="Arial"/>
              <a:ea typeface="Calibri"/>
              <a:cs typeface="Calibri"/>
            </a:endParaRPr>
          </a:p>
        </p:txBody>
      </p:sp>
      <p:sp>
        <p:nvSpPr>
          <p:cNvPr id="4" name="Title 1">
            <a:extLst>
              <a:ext uri="{FF2B5EF4-FFF2-40B4-BE49-F238E27FC236}">
                <a16:creationId xmlns:a16="http://schemas.microsoft.com/office/drawing/2014/main" id="{7F9B3AE7-04E4-689B-9969-05D75BA455FE}"/>
              </a:ext>
            </a:extLst>
          </p:cNvPr>
          <p:cNvSpPr txBox="1">
            <a:spLocks/>
          </p:cNvSpPr>
          <p:nvPr/>
        </p:nvSpPr>
        <p:spPr>
          <a:xfrm>
            <a:off x="964692" y="1150919"/>
            <a:ext cx="16358616" cy="2153275"/>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mj-cs"/>
              </a:defRPr>
            </a:lvl1pPr>
          </a:lstStyle>
          <a:p>
            <a:pPr>
              <a:lnSpc>
                <a:spcPct val="110000"/>
              </a:lnSpc>
            </a:pPr>
            <a:r>
              <a:rPr lang="en-GB" sz="2400" b="0">
                <a:solidFill>
                  <a:srgbClr val="010000"/>
                </a:solidFill>
              </a:rPr>
              <a:t>Managers should have regular check-ins which focus on ensuring the team is working well together. It is acknowledged that the frequency of team check-ins will vary across the Council; however, a minimum of 2 check-ins per year should take place. The following are suggested topics that can be used for team check-in conversations. (If you already hold regular team meetings then please continue to do so just ensure you cover certain topics like Council of the Future.)</a:t>
            </a:r>
          </a:p>
        </p:txBody>
      </p:sp>
      <p:sp>
        <p:nvSpPr>
          <p:cNvPr id="5" name="Rectangle 4">
            <a:extLst>
              <a:ext uri="{FF2B5EF4-FFF2-40B4-BE49-F238E27FC236}">
                <a16:creationId xmlns:a16="http://schemas.microsoft.com/office/drawing/2014/main" id="{9A69E7BA-245D-7AD6-C16C-E9625282A90B}"/>
              </a:ext>
            </a:extLst>
          </p:cNvPr>
          <p:cNvSpPr/>
          <p:nvPr/>
        </p:nvSpPr>
        <p:spPr>
          <a:xfrm>
            <a:off x="965998" y="3451515"/>
            <a:ext cx="8032859" cy="1664160"/>
          </a:xfrm>
          <a:prstGeom prst="rect">
            <a:avLst/>
          </a:prstGeom>
          <a:solidFill>
            <a:schemeClr val="bg1"/>
          </a:solidFill>
          <a:ln w="38100">
            <a:solidFill>
              <a:srgbClr val="FA96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0000" tIns="216000" rIns="270000" bIns="68580" numCol="1" spcCol="0" rtlCol="0" fromWordArt="0" anchor="ctr" anchorCtr="0" forceAA="0" compatLnSpc="1">
            <a:prstTxWarp prst="textNoShape">
              <a:avLst/>
            </a:prstTxWarp>
            <a:noAutofit/>
          </a:bodyPr>
          <a:lstStyle/>
          <a:p>
            <a:pPr>
              <a:lnSpc>
                <a:spcPct val="115000"/>
              </a:lnSpc>
              <a:spcAft>
                <a:spcPts val="1500"/>
              </a:spcAft>
            </a:pPr>
            <a:r>
              <a:rPr lang="en-GB" sz="1700" b="1" dirty="0">
                <a:solidFill>
                  <a:schemeClr val="accent6">
                    <a:lumMod val="75000"/>
                  </a:schemeClr>
                </a:solidFill>
                <a:ea typeface="Calibri" panose="020F0502020204030204" pitchFamily="34" charset="0"/>
                <a:cs typeface="Calibri" panose="020F0502020204030204" pitchFamily="34" charset="0"/>
              </a:rPr>
              <a:t>1. Council of the Future</a:t>
            </a:r>
            <a:endParaRPr lang="en-GB" sz="1700" dirty="0">
              <a:solidFill>
                <a:schemeClr val="accent6">
                  <a:lumMod val="75000"/>
                </a:schemeClr>
              </a:solidFill>
              <a:ea typeface="Calibri" panose="020F0502020204030204" pitchFamily="34" charset="0"/>
              <a:cs typeface="Times New Roman" panose="02020603050405020304" pitchFamily="18" charset="0"/>
            </a:endParaRPr>
          </a:p>
          <a:p>
            <a:pPr>
              <a:lnSpc>
                <a:spcPct val="115000"/>
              </a:lnSpc>
              <a:spcAft>
                <a:spcPts val="1500"/>
              </a:spcAft>
            </a:pPr>
            <a:r>
              <a:rPr lang="en-GB" sz="1700" dirty="0">
                <a:solidFill>
                  <a:srgbClr val="010000"/>
                </a:solidFill>
                <a:ea typeface="Calibri" panose="020F0502020204030204" pitchFamily="34" charset="0"/>
                <a:cs typeface="Calibri" panose="020F0502020204030204" pitchFamily="34" charset="0"/>
              </a:rPr>
              <a:t>This allows a conversation to take place about what is happening across the Council and within your Service regarding Council of the Future projects and workstreams.</a:t>
            </a:r>
            <a:endParaRPr lang="en-GB" sz="1700" dirty="0">
              <a:solidFill>
                <a:srgbClr val="010000"/>
              </a:solidFill>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A013FC4-5D77-0389-0E8E-C4145198BE80}"/>
              </a:ext>
            </a:extLst>
          </p:cNvPr>
          <p:cNvSpPr/>
          <p:nvPr/>
        </p:nvSpPr>
        <p:spPr>
          <a:xfrm>
            <a:off x="9253654" y="3469252"/>
            <a:ext cx="8032859" cy="1646423"/>
          </a:xfrm>
          <a:prstGeom prst="rect">
            <a:avLst/>
          </a:prstGeom>
          <a:solidFill>
            <a:schemeClr val="bg1"/>
          </a:solidFill>
          <a:ln w="38100">
            <a:solidFill>
              <a:srgbClr val="FA96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0000" tIns="216000" rIns="270000" bIns="68580" numCol="1" spcCol="0" rtlCol="0" fromWordArt="0" anchor="ctr" anchorCtr="0" forceAA="0" compatLnSpc="1">
            <a:prstTxWarp prst="textNoShape">
              <a:avLst/>
            </a:prstTxWarp>
            <a:noAutofit/>
          </a:bodyPr>
          <a:lstStyle/>
          <a:p>
            <a:pPr>
              <a:lnSpc>
                <a:spcPct val="115000"/>
              </a:lnSpc>
              <a:spcAft>
                <a:spcPts val="1500"/>
              </a:spcAft>
            </a:pPr>
            <a:r>
              <a:rPr lang="en-GB" sz="1700" b="1" dirty="0">
                <a:solidFill>
                  <a:schemeClr val="accent6">
                    <a:lumMod val="75000"/>
                  </a:schemeClr>
                </a:solidFill>
                <a:ea typeface="Calibri" panose="020F0502020204030204" pitchFamily="34" charset="0"/>
                <a:cs typeface="Calibri" panose="020F0502020204030204" pitchFamily="34" charset="0"/>
              </a:rPr>
              <a:t>2. Employee Engagement</a:t>
            </a:r>
            <a:endParaRPr lang="en-GB" sz="1700" dirty="0">
              <a:solidFill>
                <a:schemeClr val="accent6">
                  <a:lumMod val="75000"/>
                </a:schemeClr>
              </a:solidFill>
              <a:ea typeface="Calibri" panose="020F0502020204030204" pitchFamily="34" charset="0"/>
              <a:cs typeface="Times New Roman" panose="02020603050405020304" pitchFamily="18" charset="0"/>
            </a:endParaRPr>
          </a:p>
          <a:p>
            <a:pPr>
              <a:lnSpc>
                <a:spcPct val="115000"/>
              </a:lnSpc>
              <a:spcAft>
                <a:spcPts val="1500"/>
              </a:spcAft>
            </a:pPr>
            <a:r>
              <a:rPr lang="en-GB" sz="1700" dirty="0">
                <a:solidFill>
                  <a:srgbClr val="010000"/>
                </a:solidFill>
                <a:ea typeface="Calibri" panose="020F0502020204030204" pitchFamily="34" charset="0"/>
                <a:cs typeface="Calibri" panose="020F0502020204030204" pitchFamily="34" charset="0"/>
              </a:rPr>
              <a:t>Every 2 years employees will participate in an engagement survey and this conversation allows managers to communicate with the findings from the survey. </a:t>
            </a:r>
            <a:endParaRPr lang="en-GB" sz="1700" dirty="0">
              <a:solidFill>
                <a:srgbClr val="010000"/>
              </a:solidFill>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79E1771C-5DFB-6E20-4E7B-A830AE39C9F9}"/>
              </a:ext>
            </a:extLst>
          </p:cNvPr>
          <p:cNvSpPr/>
          <p:nvPr/>
        </p:nvSpPr>
        <p:spPr>
          <a:xfrm>
            <a:off x="965998" y="5321051"/>
            <a:ext cx="8032859" cy="1664160"/>
          </a:xfrm>
          <a:prstGeom prst="rect">
            <a:avLst/>
          </a:prstGeom>
          <a:solidFill>
            <a:schemeClr val="bg1"/>
          </a:solidFill>
          <a:ln w="38100">
            <a:solidFill>
              <a:srgbClr val="FA96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0000" tIns="216000" rIns="270000" bIns="68580" numCol="1" spcCol="0" rtlCol="0" fromWordArt="0" anchor="ctr" anchorCtr="0" forceAA="0" compatLnSpc="1">
            <a:prstTxWarp prst="textNoShape">
              <a:avLst/>
            </a:prstTxWarp>
            <a:noAutofit/>
          </a:bodyPr>
          <a:lstStyle/>
          <a:p>
            <a:pPr>
              <a:lnSpc>
                <a:spcPct val="115000"/>
              </a:lnSpc>
              <a:spcAft>
                <a:spcPts val="1500"/>
              </a:spcAft>
            </a:pPr>
            <a:r>
              <a:rPr lang="en-GB" sz="1700" b="1" dirty="0">
                <a:solidFill>
                  <a:schemeClr val="accent6">
                    <a:lumMod val="75000"/>
                  </a:schemeClr>
                </a:solidFill>
                <a:ea typeface="Calibri" panose="020F0502020204030204" pitchFamily="34" charset="0"/>
                <a:cs typeface="Calibri" panose="020F0502020204030204" pitchFamily="34" charset="0"/>
              </a:rPr>
              <a:t>3. Celebrating Achievements</a:t>
            </a:r>
            <a:endParaRPr lang="en-GB" sz="1700" dirty="0">
              <a:solidFill>
                <a:schemeClr val="accent6">
                  <a:lumMod val="75000"/>
                </a:schemeClr>
              </a:solidFill>
              <a:ea typeface="Calibri" panose="020F0502020204030204" pitchFamily="34" charset="0"/>
              <a:cs typeface="Times New Roman" panose="02020603050405020304" pitchFamily="18" charset="0"/>
            </a:endParaRPr>
          </a:p>
          <a:p>
            <a:pPr>
              <a:lnSpc>
                <a:spcPct val="115000"/>
              </a:lnSpc>
              <a:spcAft>
                <a:spcPts val="1500"/>
              </a:spcAft>
            </a:pPr>
            <a:r>
              <a:rPr lang="en-GB" sz="1700" dirty="0">
                <a:solidFill>
                  <a:srgbClr val="010000"/>
                </a:solidFill>
                <a:ea typeface="Calibri" panose="020F0502020204030204" pitchFamily="34" charset="0"/>
                <a:cs typeface="Calibri" panose="020F0502020204030204" pitchFamily="34" charset="0"/>
              </a:rPr>
              <a:t>This is an opportunity to celebrate what the team are doing well, where they have gone the extra mile and reflect on the impact the team is having.</a:t>
            </a:r>
            <a:endParaRPr lang="en-GB" sz="1700" dirty="0">
              <a:solidFill>
                <a:srgbClr val="010000"/>
              </a:solidFill>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DC80FA66-F7D5-E61F-45C3-DC7BF122BAE8}"/>
              </a:ext>
            </a:extLst>
          </p:cNvPr>
          <p:cNvSpPr/>
          <p:nvPr/>
        </p:nvSpPr>
        <p:spPr>
          <a:xfrm>
            <a:off x="9253654" y="5321051"/>
            <a:ext cx="8032858" cy="1664160"/>
          </a:xfrm>
          <a:prstGeom prst="rect">
            <a:avLst/>
          </a:prstGeom>
          <a:solidFill>
            <a:schemeClr val="bg1"/>
          </a:solidFill>
          <a:ln w="38100">
            <a:solidFill>
              <a:srgbClr val="FA96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0000" tIns="216000" rIns="270000" bIns="68580" numCol="1" spcCol="0" rtlCol="0" fromWordArt="0" anchor="ctr" anchorCtr="0" forceAA="0" compatLnSpc="1">
            <a:prstTxWarp prst="textNoShape">
              <a:avLst/>
            </a:prstTxWarp>
            <a:noAutofit/>
          </a:bodyPr>
          <a:lstStyle/>
          <a:p>
            <a:pPr>
              <a:lnSpc>
                <a:spcPct val="115000"/>
              </a:lnSpc>
              <a:spcAft>
                <a:spcPts val="1500"/>
              </a:spcAft>
            </a:pPr>
            <a:r>
              <a:rPr lang="en-GB" sz="1700" b="1" dirty="0">
                <a:solidFill>
                  <a:schemeClr val="accent6">
                    <a:lumMod val="75000"/>
                  </a:schemeClr>
                </a:solidFill>
                <a:ea typeface="Calibri" panose="020F0502020204030204" pitchFamily="34" charset="0"/>
                <a:cs typeface="Calibri" panose="020F0502020204030204" pitchFamily="34" charset="0"/>
              </a:rPr>
              <a:t>4. Current Performance</a:t>
            </a:r>
            <a:endParaRPr lang="en-GB" sz="1700" dirty="0">
              <a:solidFill>
                <a:schemeClr val="accent6">
                  <a:lumMod val="75000"/>
                </a:schemeClr>
              </a:solidFill>
              <a:ea typeface="Calibri" panose="020F0502020204030204" pitchFamily="34" charset="0"/>
              <a:cs typeface="Times New Roman" panose="02020603050405020304" pitchFamily="18" charset="0"/>
            </a:endParaRPr>
          </a:p>
          <a:p>
            <a:pPr>
              <a:lnSpc>
                <a:spcPct val="115000"/>
              </a:lnSpc>
              <a:spcAft>
                <a:spcPts val="1500"/>
              </a:spcAft>
            </a:pPr>
            <a:r>
              <a:rPr lang="en-GB" sz="1700" dirty="0">
                <a:solidFill>
                  <a:srgbClr val="010000"/>
                </a:solidFill>
                <a:ea typeface="Calibri" panose="020F0502020204030204" pitchFamily="34" charset="0"/>
                <a:cs typeface="Calibri" panose="020F0502020204030204" pitchFamily="34" charset="0"/>
              </a:rPr>
              <a:t>This is an opportunity for the team to review their performance against actions plans and targets.</a:t>
            </a:r>
            <a:endParaRPr lang="en-GB" sz="1700" dirty="0">
              <a:solidFill>
                <a:srgbClr val="010000"/>
              </a:solidFill>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153CB7A-78D2-7837-F829-5AE0381749F9}"/>
              </a:ext>
            </a:extLst>
          </p:cNvPr>
          <p:cNvSpPr/>
          <p:nvPr/>
        </p:nvSpPr>
        <p:spPr>
          <a:xfrm>
            <a:off x="965998" y="7190587"/>
            <a:ext cx="8032859" cy="1761575"/>
          </a:xfrm>
          <a:prstGeom prst="rect">
            <a:avLst/>
          </a:prstGeom>
          <a:solidFill>
            <a:schemeClr val="bg1"/>
          </a:solidFill>
          <a:ln w="38100">
            <a:solidFill>
              <a:srgbClr val="FA96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0000" tIns="216000" rIns="270000" bIns="68580" numCol="1" spcCol="0" rtlCol="0" fromWordArt="0" anchor="ctr" anchorCtr="0" forceAA="0" compatLnSpc="1">
            <a:prstTxWarp prst="textNoShape">
              <a:avLst/>
            </a:prstTxWarp>
            <a:noAutofit/>
          </a:bodyPr>
          <a:lstStyle/>
          <a:p>
            <a:pPr>
              <a:lnSpc>
                <a:spcPct val="115000"/>
              </a:lnSpc>
              <a:spcAft>
                <a:spcPts val="1500"/>
              </a:spcAft>
            </a:pPr>
            <a:r>
              <a:rPr lang="en-GB" sz="1700" b="1" dirty="0">
                <a:solidFill>
                  <a:schemeClr val="accent6">
                    <a:lumMod val="75000"/>
                  </a:schemeClr>
                </a:solidFill>
                <a:ea typeface="Calibri" panose="020F0502020204030204" pitchFamily="34" charset="0"/>
                <a:cs typeface="Calibri" panose="020F0502020204030204" pitchFamily="34" charset="0"/>
              </a:rPr>
              <a:t>5. Challenges and Ideas</a:t>
            </a:r>
            <a:endParaRPr lang="en-GB" sz="1700" dirty="0">
              <a:solidFill>
                <a:schemeClr val="accent6">
                  <a:lumMod val="75000"/>
                </a:schemeClr>
              </a:solidFill>
              <a:ea typeface="Calibri" panose="020F0502020204030204" pitchFamily="34" charset="0"/>
              <a:cs typeface="Times New Roman" panose="02020603050405020304" pitchFamily="18" charset="0"/>
            </a:endParaRPr>
          </a:p>
          <a:p>
            <a:pPr>
              <a:lnSpc>
                <a:spcPct val="115000"/>
              </a:lnSpc>
              <a:spcAft>
                <a:spcPts val="1500"/>
              </a:spcAft>
            </a:pPr>
            <a:r>
              <a:rPr lang="en-GB" sz="1700" dirty="0">
                <a:solidFill>
                  <a:srgbClr val="010000"/>
                </a:solidFill>
                <a:ea typeface="Calibri" panose="020F0502020204030204" pitchFamily="34" charset="0"/>
                <a:cs typeface="Calibri" panose="020F0502020204030204" pitchFamily="34" charset="0"/>
              </a:rPr>
              <a:t>Gives the team the opportunity to discuss the challenges and the tensions the team are facing. It is a chance to explore solutions and ways forward and ways of supporting each other.</a:t>
            </a:r>
            <a:endParaRPr lang="en-GB" sz="1700" dirty="0">
              <a:solidFill>
                <a:srgbClr val="010000"/>
              </a:solidFill>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AC286E1-927E-A3A1-31B3-FB653AC795CC}"/>
              </a:ext>
            </a:extLst>
          </p:cNvPr>
          <p:cNvSpPr/>
          <p:nvPr/>
        </p:nvSpPr>
        <p:spPr>
          <a:xfrm>
            <a:off x="9253653" y="7157151"/>
            <a:ext cx="8032857" cy="1761575"/>
          </a:xfrm>
          <a:prstGeom prst="rect">
            <a:avLst/>
          </a:prstGeom>
          <a:solidFill>
            <a:schemeClr val="bg1"/>
          </a:solidFill>
          <a:ln w="38100">
            <a:solidFill>
              <a:srgbClr val="FA96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0000" tIns="216000" rIns="270000" bIns="68580" numCol="1" spcCol="0" rtlCol="0" fromWordArt="0" anchor="ctr" anchorCtr="0" forceAA="0" compatLnSpc="1">
            <a:prstTxWarp prst="textNoShape">
              <a:avLst/>
            </a:prstTxWarp>
            <a:noAutofit/>
          </a:bodyPr>
          <a:lstStyle/>
          <a:p>
            <a:pPr>
              <a:lnSpc>
                <a:spcPct val="115000"/>
              </a:lnSpc>
              <a:spcAft>
                <a:spcPts val="1500"/>
              </a:spcAft>
            </a:pPr>
            <a:r>
              <a:rPr lang="en-GB" sz="1700" b="1" dirty="0">
                <a:solidFill>
                  <a:schemeClr val="accent6">
                    <a:lumMod val="75000"/>
                  </a:schemeClr>
                </a:solidFill>
                <a:ea typeface="Calibri" panose="020F0502020204030204" pitchFamily="34" charset="0"/>
                <a:cs typeface="Calibri" panose="020F0502020204030204" pitchFamily="34" charset="0"/>
              </a:rPr>
              <a:t>6. Team Learning</a:t>
            </a:r>
            <a:endParaRPr lang="en-GB" sz="1700" dirty="0">
              <a:solidFill>
                <a:schemeClr val="accent6">
                  <a:lumMod val="75000"/>
                </a:schemeClr>
              </a:solidFill>
              <a:ea typeface="Calibri" panose="020F0502020204030204" pitchFamily="34" charset="0"/>
              <a:cs typeface="Times New Roman" panose="02020603050405020304" pitchFamily="18" charset="0"/>
            </a:endParaRPr>
          </a:p>
          <a:p>
            <a:pPr>
              <a:lnSpc>
                <a:spcPct val="115000"/>
              </a:lnSpc>
              <a:spcAft>
                <a:spcPts val="1500"/>
              </a:spcAft>
            </a:pPr>
            <a:r>
              <a:rPr lang="en-GB" sz="1700" dirty="0">
                <a:solidFill>
                  <a:srgbClr val="010000"/>
                </a:solidFill>
                <a:ea typeface="Calibri" panose="020F0502020204030204" pitchFamily="34" charset="0"/>
                <a:cs typeface="Calibri" panose="020F0502020204030204" pitchFamily="34" charset="0"/>
              </a:rPr>
              <a:t>A chance to share what we have learned; from events we have attended, articles we have read or what we have learned on the job.</a:t>
            </a:r>
            <a:endParaRPr lang="en-GB" sz="1700" dirty="0">
              <a:solidFill>
                <a:srgbClr val="01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43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94C650-8EEB-CE0D-9357-1FBE2879B18E}"/>
              </a:ext>
            </a:extLst>
          </p:cNvPr>
          <p:cNvSpPr txBox="1">
            <a:spLocks noGrp="1"/>
          </p:cNvSpPr>
          <p:nvPr>
            <p:ph type="title"/>
          </p:nvPr>
        </p:nvSpPr>
        <p:spPr>
          <a:xfrm>
            <a:off x="1028701" y="300251"/>
            <a:ext cx="16664939" cy="1729721"/>
          </a:xfrm>
        </p:spPr>
        <p:txBody>
          <a:bodyPr>
            <a:normAutofit/>
          </a:bodyPr>
          <a:lstStyle/>
          <a:p>
            <a:r>
              <a:rPr lang="en-GB" sz="3600">
                <a:solidFill>
                  <a:srgbClr val="E6007E"/>
                </a:solidFill>
                <a:latin typeface="Arial"/>
                <a:ea typeface="Calibri"/>
                <a:cs typeface="Calibri"/>
              </a:rPr>
              <a:t>Team Check-ins Form</a:t>
            </a:r>
            <a:br>
              <a:rPr lang="en-GB" sz="2400">
                <a:solidFill>
                  <a:srgbClr val="514E49"/>
                </a:solidFill>
                <a:latin typeface="Arial"/>
                <a:ea typeface="Calibri" pitchFamily="34"/>
                <a:cs typeface="Calibri" pitchFamily="34"/>
              </a:rPr>
            </a:br>
            <a:br>
              <a:rPr lang="en-GB" sz="2400" b="0"/>
            </a:br>
            <a:r>
              <a:rPr lang="en-GB" sz="2400" b="0"/>
              <a:t>(Optional) Managers may continue to use existing recording process (if in place)</a:t>
            </a:r>
            <a:br>
              <a:rPr lang="en-GB" sz="2400" b="0"/>
            </a:br>
            <a:endParaRPr lang="en-US" sz="2400" b="0">
              <a:solidFill>
                <a:srgbClr val="514E49"/>
              </a:solidFill>
              <a:latin typeface="Arial"/>
              <a:ea typeface="Calibri"/>
              <a:cs typeface="Calibri"/>
            </a:endParaRPr>
          </a:p>
        </p:txBody>
      </p:sp>
      <p:graphicFrame>
        <p:nvGraphicFramePr>
          <p:cNvPr id="4" name="Table 3">
            <a:extLst>
              <a:ext uri="{FF2B5EF4-FFF2-40B4-BE49-F238E27FC236}">
                <a16:creationId xmlns:a16="http://schemas.microsoft.com/office/drawing/2014/main" id="{E756869E-69C3-EDDC-A004-CB67F49BA6F4}"/>
              </a:ext>
            </a:extLst>
          </p:cNvPr>
          <p:cNvGraphicFramePr>
            <a:graphicFrameLocks noGrp="1"/>
          </p:cNvGraphicFramePr>
          <p:nvPr>
            <p:extLst>
              <p:ext uri="{D42A27DB-BD31-4B8C-83A1-F6EECF244321}">
                <p14:modId xmlns:p14="http://schemas.microsoft.com/office/powerpoint/2010/main" val="4063079132"/>
              </p:ext>
            </p:extLst>
          </p:nvPr>
        </p:nvGraphicFramePr>
        <p:xfrm>
          <a:off x="1160060" y="2029972"/>
          <a:ext cx="15967880" cy="6677299"/>
        </p:xfrm>
        <a:graphic>
          <a:graphicData uri="http://schemas.openxmlformats.org/drawingml/2006/table">
            <a:tbl>
              <a:tblPr firstRow="1" firstCol="1" bandRow="1">
                <a:tableStyleId>{5C22544A-7EE6-4342-B048-85BDC9FD1C3A}</a:tableStyleId>
              </a:tblPr>
              <a:tblGrid>
                <a:gridCol w="4725954">
                  <a:extLst>
                    <a:ext uri="{9D8B030D-6E8A-4147-A177-3AD203B41FA5}">
                      <a16:colId xmlns:a16="http://schemas.microsoft.com/office/drawing/2014/main" val="1806421880"/>
                    </a:ext>
                  </a:extLst>
                </a:gridCol>
                <a:gridCol w="5399172">
                  <a:extLst>
                    <a:ext uri="{9D8B030D-6E8A-4147-A177-3AD203B41FA5}">
                      <a16:colId xmlns:a16="http://schemas.microsoft.com/office/drawing/2014/main" val="687938419"/>
                    </a:ext>
                  </a:extLst>
                </a:gridCol>
                <a:gridCol w="5842754">
                  <a:extLst>
                    <a:ext uri="{9D8B030D-6E8A-4147-A177-3AD203B41FA5}">
                      <a16:colId xmlns:a16="http://schemas.microsoft.com/office/drawing/2014/main" val="1492734751"/>
                    </a:ext>
                  </a:extLst>
                </a:gridCol>
              </a:tblGrid>
              <a:tr h="659018">
                <a:tc>
                  <a:txBody>
                    <a:bodyPr/>
                    <a:lstStyle/>
                    <a:p>
                      <a:pPr lvl="0" algn="ctr">
                        <a:lnSpc>
                          <a:spcPct val="115000"/>
                        </a:lnSpc>
                        <a:spcAft>
                          <a:spcPts val="1000"/>
                        </a:spcAft>
                        <a:buNone/>
                      </a:pPr>
                      <a:r>
                        <a:rPr lang="en-GB" sz="2000" b="1">
                          <a:solidFill>
                            <a:srgbClr val="010000"/>
                          </a:solidFill>
                          <a:effectLst/>
                        </a:rPr>
                        <a:t>Date of Meeting:</a:t>
                      </a:r>
                      <a:endParaRPr lang="en-GB" sz="2000" b="1">
                        <a:solidFill>
                          <a:srgbClr val="01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4655" marR="74655" marT="0" marB="0" anchor="ctr">
                    <a:solidFill>
                      <a:schemeClr val="bg1">
                        <a:lumMod val="75000"/>
                      </a:schemeClr>
                    </a:solidFill>
                  </a:tcPr>
                </a:tc>
                <a:tc gridSpan="2">
                  <a:txBody>
                    <a:bodyPr/>
                    <a:lstStyle/>
                    <a:p>
                      <a:pPr algn="l">
                        <a:lnSpc>
                          <a:spcPct val="115000"/>
                        </a:lnSpc>
                        <a:spcAft>
                          <a:spcPts val="1000"/>
                        </a:spcAft>
                        <a:buNone/>
                      </a:pPr>
                      <a:r>
                        <a:rPr lang="en-GB" sz="2000" b="1">
                          <a:solidFill>
                            <a:schemeClr val="bg1"/>
                          </a:solidFill>
                          <a:effectLst/>
                        </a:rPr>
                        <a:t> </a:t>
                      </a:r>
                      <a:endParaRPr lang="en-GB"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4655" marR="74655" marT="0" marB="0" anchor="ctr">
                    <a:solidFill>
                      <a:schemeClr val="bg1">
                        <a:lumMod val="85000"/>
                      </a:schemeClr>
                    </a:solidFill>
                  </a:tcPr>
                </a:tc>
                <a:tc hMerge="1">
                  <a:txBody>
                    <a:bodyPr/>
                    <a:lstStyle/>
                    <a:p>
                      <a:endParaRPr lang="en-GB"/>
                    </a:p>
                  </a:txBody>
                  <a:tcPr/>
                </a:tc>
                <a:extLst>
                  <a:ext uri="{0D108BD9-81ED-4DB2-BD59-A6C34878D82A}">
                    <a16:rowId xmlns:a16="http://schemas.microsoft.com/office/drawing/2014/main" val="3942597178"/>
                  </a:ext>
                </a:extLst>
              </a:tr>
              <a:tr h="629979">
                <a:tc>
                  <a:txBody>
                    <a:bodyPr/>
                    <a:lstStyle/>
                    <a:p>
                      <a:pPr lvl="0" algn="ctr">
                        <a:lnSpc>
                          <a:spcPct val="115000"/>
                        </a:lnSpc>
                        <a:spcAft>
                          <a:spcPts val="1000"/>
                        </a:spcAft>
                        <a:buNone/>
                      </a:pPr>
                      <a:r>
                        <a:rPr lang="en-GB" sz="2000" b="1">
                          <a:solidFill>
                            <a:srgbClr val="010000"/>
                          </a:solidFill>
                          <a:effectLst/>
                        </a:rPr>
                        <a:t>Topic of Conversation</a:t>
                      </a:r>
                      <a:endParaRPr lang="en-GB" sz="2000" b="1">
                        <a:solidFill>
                          <a:srgbClr val="01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4655" marR="74655" marT="0" marB="0" anchor="ctr">
                    <a:solidFill>
                      <a:schemeClr val="bg1">
                        <a:lumMod val="75000"/>
                      </a:schemeClr>
                    </a:solidFill>
                  </a:tcPr>
                </a:tc>
                <a:tc>
                  <a:txBody>
                    <a:bodyPr/>
                    <a:lstStyle/>
                    <a:p>
                      <a:pPr algn="ctr">
                        <a:lnSpc>
                          <a:spcPct val="115000"/>
                        </a:lnSpc>
                        <a:spcAft>
                          <a:spcPts val="1000"/>
                        </a:spcAft>
                        <a:buNone/>
                      </a:pPr>
                      <a:r>
                        <a:rPr lang="en-GB" sz="2000" b="1">
                          <a:solidFill>
                            <a:srgbClr val="010000"/>
                          </a:solidFill>
                          <a:effectLst/>
                        </a:rPr>
                        <a:t>Key Discussion</a:t>
                      </a:r>
                      <a:endParaRPr lang="en-GB" sz="2000" b="1">
                        <a:solidFill>
                          <a:srgbClr val="01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4655" marR="74655" marT="0" marB="0" anchor="ctr">
                    <a:solidFill>
                      <a:schemeClr val="tx1">
                        <a:lumMod val="20000"/>
                        <a:lumOff val="80000"/>
                      </a:schemeClr>
                    </a:solidFill>
                  </a:tcPr>
                </a:tc>
                <a:tc>
                  <a:txBody>
                    <a:bodyPr/>
                    <a:lstStyle/>
                    <a:p>
                      <a:pPr algn="ctr">
                        <a:lnSpc>
                          <a:spcPct val="115000"/>
                        </a:lnSpc>
                        <a:spcAft>
                          <a:spcPts val="1000"/>
                        </a:spcAft>
                        <a:buNone/>
                      </a:pPr>
                      <a:r>
                        <a:rPr lang="en-GB" sz="2000" b="1">
                          <a:solidFill>
                            <a:srgbClr val="010000"/>
                          </a:solidFill>
                          <a:effectLst/>
                        </a:rPr>
                        <a:t>Actions</a:t>
                      </a:r>
                      <a:endParaRPr lang="en-GB" sz="2000" b="1">
                        <a:solidFill>
                          <a:srgbClr val="01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4655" marR="74655" marT="0" marB="0" anchor="ctr">
                    <a:solidFill>
                      <a:schemeClr val="tx1">
                        <a:lumMod val="20000"/>
                        <a:lumOff val="80000"/>
                      </a:schemeClr>
                    </a:solidFill>
                  </a:tcPr>
                </a:tc>
                <a:extLst>
                  <a:ext uri="{0D108BD9-81ED-4DB2-BD59-A6C34878D82A}">
                    <a16:rowId xmlns:a16="http://schemas.microsoft.com/office/drawing/2014/main" val="1376887754"/>
                  </a:ext>
                </a:extLst>
              </a:tr>
              <a:tr h="5388302">
                <a:tc>
                  <a:txBody>
                    <a:bodyPr/>
                    <a:lstStyle/>
                    <a:p>
                      <a:pPr marL="342900" lvl="0" indent="-342900" algn="l">
                        <a:lnSpc>
                          <a:spcPct val="115000"/>
                        </a:lnSpc>
                        <a:buFont typeface="Symbol" panose="05050102010706020507" pitchFamily="18" charset="2"/>
                        <a:buChar char=""/>
                      </a:pPr>
                      <a:r>
                        <a:rPr lang="en-GB" sz="15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4655" marR="74655" marT="0" marB="0">
                    <a:solidFill>
                      <a:schemeClr val="bg1">
                        <a:lumMod val="85000"/>
                      </a:schemeClr>
                    </a:solidFill>
                  </a:tcPr>
                </a:tc>
                <a:tc>
                  <a:txBody>
                    <a:bodyPr/>
                    <a:lstStyle/>
                    <a:p>
                      <a:pPr marL="342900" lvl="0" indent="-342900" algn="l">
                        <a:lnSpc>
                          <a:spcPct val="115000"/>
                        </a:lnSpc>
                        <a:buFont typeface="Symbol" panose="05050102010706020507" pitchFamily="18" charset="2"/>
                        <a:buChar char=""/>
                      </a:pPr>
                      <a:r>
                        <a:rPr lang="en-GB" sz="15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4655" marR="74655" marT="0" marB="0">
                    <a:solidFill>
                      <a:schemeClr val="bg1">
                        <a:lumMod val="95000"/>
                      </a:schemeClr>
                    </a:solidFill>
                  </a:tcPr>
                </a:tc>
                <a:tc>
                  <a:txBody>
                    <a:bodyPr/>
                    <a:lstStyle/>
                    <a:p>
                      <a:pPr marL="342900" lvl="0" indent="-342900" algn="l">
                        <a:lnSpc>
                          <a:spcPct val="115000"/>
                        </a:lnSpc>
                        <a:spcAft>
                          <a:spcPts val="1000"/>
                        </a:spcAft>
                        <a:buFont typeface="Symbol" panose="05050102010706020507" pitchFamily="18" charset="2"/>
                        <a:buChar char=""/>
                      </a:pPr>
                      <a:r>
                        <a:rPr lang="en-GB" sz="15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4655" marR="74655" marT="0" marB="0">
                    <a:solidFill>
                      <a:schemeClr val="bg1">
                        <a:lumMod val="95000"/>
                      </a:schemeClr>
                    </a:solidFill>
                  </a:tcPr>
                </a:tc>
                <a:extLst>
                  <a:ext uri="{0D108BD9-81ED-4DB2-BD59-A6C34878D82A}">
                    <a16:rowId xmlns:a16="http://schemas.microsoft.com/office/drawing/2014/main" val="844842284"/>
                  </a:ext>
                </a:extLst>
              </a:tr>
            </a:tbl>
          </a:graphicData>
        </a:graphic>
      </p:graphicFrame>
    </p:spTree>
    <p:extLst>
      <p:ext uri="{BB962C8B-B14F-4D97-AF65-F5344CB8AC3E}">
        <p14:creationId xmlns:p14="http://schemas.microsoft.com/office/powerpoint/2010/main" val="255195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AB722-34FC-C1B8-BB99-EB67C696950D}"/>
            </a:ext>
          </a:extLst>
        </p:cNvPr>
        <p:cNvGrpSpPr/>
        <p:nvPr/>
      </p:nvGrpSpPr>
      <p:grpSpPr>
        <a:xfrm>
          <a:off x="0" y="0"/>
          <a:ext cx="0" cy="0"/>
          <a:chOff x="0" y="0"/>
          <a:chExt cx="0" cy="0"/>
        </a:xfrm>
      </p:grpSpPr>
      <p:sp>
        <p:nvSpPr>
          <p:cNvPr id="5247" name="Hexagon 5246">
            <a:extLst>
              <a:ext uri="{FF2B5EF4-FFF2-40B4-BE49-F238E27FC236}">
                <a16:creationId xmlns:a16="http://schemas.microsoft.com/office/drawing/2014/main" id="{084398EE-C16E-174D-9F63-6AB001E4DDE3}"/>
              </a:ext>
              <a:ext uri="{C183D7F6-B498-43B3-948B-1728B52AA6E4}">
                <adec:decorative xmlns:adec="http://schemas.microsoft.com/office/drawing/2017/decorative" val="1"/>
              </a:ext>
            </a:extLst>
          </p:cNvPr>
          <p:cNvSpPr/>
          <p:nvPr/>
        </p:nvSpPr>
        <p:spPr>
          <a:xfrm>
            <a:off x="5680369" y="4239453"/>
            <a:ext cx="6578221" cy="2596223"/>
          </a:xfrm>
          <a:prstGeom prst="hexagon">
            <a:avLst/>
          </a:prstGeom>
          <a:solidFill>
            <a:srgbClr val="DF7D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10000"/>
              </a:solidFill>
            </a:endParaRPr>
          </a:p>
        </p:txBody>
      </p:sp>
      <p:sp>
        <p:nvSpPr>
          <p:cNvPr id="5248" name="Rounded Rectangular Callout 248">
            <a:extLst>
              <a:ext uri="{FF2B5EF4-FFF2-40B4-BE49-F238E27FC236}">
                <a16:creationId xmlns:a16="http://schemas.microsoft.com/office/drawing/2014/main" id="{2C32B202-EB68-0FE3-636C-B78C206EEA25}"/>
              </a:ext>
              <a:ext uri="{C183D7F6-B498-43B3-948B-1728B52AA6E4}">
                <adec:decorative xmlns:adec="http://schemas.microsoft.com/office/drawing/2017/decorative" val="1"/>
              </a:ext>
            </a:extLst>
          </p:cNvPr>
          <p:cNvSpPr/>
          <p:nvPr/>
        </p:nvSpPr>
        <p:spPr>
          <a:xfrm>
            <a:off x="6451467" y="4721381"/>
            <a:ext cx="5036024" cy="1509509"/>
          </a:xfrm>
          <a:prstGeom prst="wedgeRoundRectCallout">
            <a:avLst>
              <a:gd name="adj1" fmla="val -198"/>
              <a:gd name="adj2" fmla="val 7291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pPr algn="ctr">
              <a:lnSpc>
                <a:spcPct val="115000"/>
              </a:lnSpc>
              <a:spcAft>
                <a:spcPts val="1500"/>
              </a:spcAft>
            </a:pPr>
            <a:r>
              <a:rPr lang="en-GB" sz="2250" b="1" dirty="0">
                <a:solidFill>
                  <a:srgbClr val="DD66B9"/>
                </a:solidFill>
                <a:latin typeface="+mj-lt"/>
                <a:ea typeface="Calibri" panose="020F0502020204030204" pitchFamily="34" charset="0"/>
                <a:cs typeface="Calibri" panose="020F0502020204030204" pitchFamily="34" charset="0"/>
              </a:rPr>
              <a:t>GOOD CONVERSATIONS FLOW CHART</a:t>
            </a:r>
            <a:endParaRPr lang="en-GB" sz="1650" dirty="0">
              <a:solidFill>
                <a:srgbClr val="DD66B9"/>
              </a:solidFill>
              <a:latin typeface="+mj-lt"/>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AE7A0CC-C00F-516A-9DAE-12A3F200EE6A}"/>
              </a:ext>
            </a:extLst>
          </p:cNvPr>
          <p:cNvSpPr txBox="1">
            <a:spLocks noGrp="1"/>
          </p:cNvSpPr>
          <p:nvPr>
            <p:ph type="title"/>
          </p:nvPr>
        </p:nvSpPr>
        <p:spPr>
          <a:xfrm>
            <a:off x="1034327" y="182261"/>
            <a:ext cx="14749624" cy="920730"/>
          </a:xfrm>
        </p:spPr>
        <p:txBody>
          <a:bodyPr>
            <a:normAutofit/>
          </a:bodyPr>
          <a:lstStyle/>
          <a:p>
            <a:r>
              <a:rPr lang="en-GB" sz="5400" dirty="0">
                <a:solidFill>
                  <a:srgbClr val="E6007E"/>
                </a:solidFill>
                <a:latin typeface="Arial"/>
                <a:ea typeface="Calibri"/>
                <a:cs typeface="Calibri"/>
              </a:rPr>
              <a:t>Good Conversation Flow Chart</a:t>
            </a:r>
            <a:endParaRPr lang="en-US" sz="2700" b="0" i="1" dirty="0">
              <a:solidFill>
                <a:srgbClr val="0070C0"/>
              </a:solidFill>
              <a:latin typeface="Arial"/>
              <a:ea typeface="Calibri"/>
              <a:cs typeface="Calibri"/>
            </a:endParaRPr>
          </a:p>
        </p:txBody>
      </p:sp>
      <p:sp>
        <p:nvSpPr>
          <p:cNvPr id="5250" name="Hexagon 5249">
            <a:extLst>
              <a:ext uri="{FF2B5EF4-FFF2-40B4-BE49-F238E27FC236}">
                <a16:creationId xmlns:a16="http://schemas.microsoft.com/office/drawing/2014/main" id="{9EE1C1D3-4E77-A0CC-2205-4EE4E603ABC0}"/>
              </a:ext>
            </a:extLst>
          </p:cNvPr>
          <p:cNvSpPr/>
          <p:nvPr/>
        </p:nvSpPr>
        <p:spPr>
          <a:xfrm>
            <a:off x="5680369" y="1458731"/>
            <a:ext cx="6534125" cy="2596222"/>
          </a:xfrm>
          <a:prstGeom prst="hexagon">
            <a:avLst/>
          </a:prstGeom>
          <a:solidFill>
            <a:schemeClr val="bg1"/>
          </a:solidFill>
          <a:ln w="152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a:solidFill>
                  <a:srgbClr val="010000"/>
                </a:solidFill>
                <a:latin typeface="+mj-lt"/>
                <a:ea typeface="Calibri" panose="020F0502020204030204" pitchFamily="34" charset="0"/>
                <a:cs typeface="Calibri" panose="020F0502020204030204" pitchFamily="34" charset="0"/>
              </a:rPr>
              <a:t>1.</a:t>
            </a:r>
            <a:endParaRPr lang="en-GB" sz="1800">
              <a:solidFill>
                <a:srgbClr val="010000"/>
              </a:solidFill>
              <a:latin typeface="+mj-lt"/>
              <a:ea typeface="Calibri" panose="020F0502020204030204" pitchFamily="34" charset="0"/>
              <a:cs typeface="Calibri" panose="020F0502020204030204" pitchFamily="34" charset="0"/>
            </a:endParaRPr>
          </a:p>
          <a:p>
            <a:pPr algn="ctr"/>
            <a:r>
              <a:rPr lang="en-GB" sz="1800">
                <a:solidFill>
                  <a:srgbClr val="010000"/>
                </a:solidFill>
                <a:latin typeface="+mj-lt"/>
                <a:ea typeface="Calibri" panose="020F0502020204030204" pitchFamily="34" charset="0"/>
                <a:cs typeface="Calibri" panose="020F0502020204030204" pitchFamily="34" charset="0"/>
              </a:rPr>
              <a:t>Schedule an annual conversation before the end of June each year or at a time that suits the best needs of the service. The annual conversation is dual purpose as it allows the manager and the employee the opportunity to participate in a good conversation.</a:t>
            </a:r>
            <a:endParaRPr lang="en-GB" sz="1800">
              <a:solidFill>
                <a:srgbClr val="010000"/>
              </a:solidFill>
              <a:latin typeface="+mj-lt"/>
              <a:ea typeface="Calibri" panose="020F0502020204030204" pitchFamily="34" charset="0"/>
              <a:cs typeface="Times New Roman" panose="02020603050405020304" pitchFamily="18" charset="0"/>
            </a:endParaRPr>
          </a:p>
        </p:txBody>
      </p:sp>
      <p:sp>
        <p:nvSpPr>
          <p:cNvPr id="5249" name="Hexagon 5248">
            <a:extLst>
              <a:ext uri="{FF2B5EF4-FFF2-40B4-BE49-F238E27FC236}">
                <a16:creationId xmlns:a16="http://schemas.microsoft.com/office/drawing/2014/main" id="{6EA8C79A-15EE-F042-9903-92152712B493}"/>
              </a:ext>
            </a:extLst>
          </p:cNvPr>
          <p:cNvSpPr/>
          <p:nvPr/>
        </p:nvSpPr>
        <p:spPr>
          <a:xfrm>
            <a:off x="11806596" y="3004195"/>
            <a:ext cx="5447077" cy="2397326"/>
          </a:xfrm>
          <a:prstGeom prst="hexagon">
            <a:avLst/>
          </a:prstGeom>
          <a:solidFill>
            <a:srgbClr val="FFFFFF"/>
          </a:solidFill>
          <a:ln w="152400">
            <a:solidFill>
              <a:srgbClr val="A5A5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a:solidFill>
                  <a:srgbClr val="010000"/>
                </a:solidFill>
                <a:latin typeface="+mj-lt"/>
                <a:ea typeface="Calibri" panose="020F0502020204030204" pitchFamily="34" charset="0"/>
                <a:cs typeface="Calibri" panose="020F0502020204030204" pitchFamily="34" charset="0"/>
              </a:rPr>
              <a:t>2.</a:t>
            </a:r>
          </a:p>
          <a:p>
            <a:pPr algn="ctr"/>
            <a:endParaRPr lang="en-GB" sz="1800">
              <a:solidFill>
                <a:srgbClr val="010000"/>
              </a:solidFill>
              <a:latin typeface="+mj-lt"/>
              <a:ea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altLang="en-US" sz="1800">
                <a:solidFill>
                  <a:srgbClr val="010000"/>
                </a:solidFill>
                <a:latin typeface="+mj-lt"/>
                <a:ea typeface="Calibri" panose="020F0502020204030204" pitchFamily="34" charset="0"/>
                <a:cs typeface="Calibri" panose="020F0502020204030204" pitchFamily="34" charset="0"/>
              </a:rPr>
              <a:t>Good conversations should take place discussing achievements, providing feedback, identifying areas for development and clarifying goals for the following year.</a:t>
            </a:r>
            <a:endParaRPr lang="en-US" altLang="en-US" sz="1400">
              <a:solidFill>
                <a:srgbClr val="010000"/>
              </a:solidFill>
              <a:latin typeface="+mj-lt"/>
            </a:endParaRPr>
          </a:p>
        </p:txBody>
      </p:sp>
      <p:sp>
        <p:nvSpPr>
          <p:cNvPr id="5251" name="Hexagon 5250">
            <a:extLst>
              <a:ext uri="{FF2B5EF4-FFF2-40B4-BE49-F238E27FC236}">
                <a16:creationId xmlns:a16="http://schemas.microsoft.com/office/drawing/2014/main" id="{5E8E15E0-C6EB-9AD9-9C1B-AE88C25B2BFD}"/>
              </a:ext>
            </a:extLst>
          </p:cNvPr>
          <p:cNvSpPr/>
          <p:nvPr/>
        </p:nvSpPr>
        <p:spPr>
          <a:xfrm>
            <a:off x="11799249" y="5694123"/>
            <a:ext cx="5454424" cy="2397326"/>
          </a:xfrm>
          <a:prstGeom prst="hexagon">
            <a:avLst/>
          </a:prstGeom>
          <a:solidFill>
            <a:srgbClr val="FFFFFF"/>
          </a:solidFill>
          <a:ln w="152400">
            <a:solidFill>
              <a:srgbClr val="FA9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a:solidFill>
                  <a:srgbClr val="010000"/>
                </a:solidFill>
                <a:latin typeface="+mj-lt"/>
                <a:ea typeface="Calibri" panose="020F0502020204030204" pitchFamily="34" charset="0"/>
                <a:cs typeface="Calibri" panose="020F0502020204030204" pitchFamily="34" charset="0"/>
              </a:rPr>
              <a:t>3.</a:t>
            </a:r>
          </a:p>
          <a:p>
            <a:pPr algn="ctr"/>
            <a:endParaRPr lang="en-GB" sz="1800">
              <a:solidFill>
                <a:srgbClr val="010000"/>
              </a:solidFill>
              <a:latin typeface="+mj-lt"/>
              <a:ea typeface="Calibri" panose="020F0502020204030204" pitchFamily="34" charset="0"/>
              <a:cs typeface="Calibri" panose="020F0502020204030204" pitchFamily="34" charset="0"/>
            </a:endParaRPr>
          </a:p>
          <a:p>
            <a:pPr algn="ctr">
              <a:lnSpc>
                <a:spcPct val="115000"/>
              </a:lnSpc>
              <a:spcAft>
                <a:spcPts val="1500"/>
              </a:spcAft>
            </a:pPr>
            <a:r>
              <a:rPr lang="en-GB" sz="1800">
                <a:solidFill>
                  <a:srgbClr val="010000"/>
                </a:solidFill>
                <a:latin typeface="+mj-lt"/>
                <a:ea typeface="Calibri" panose="020F0502020204030204" pitchFamily="34" charset="0"/>
                <a:cs typeface="Calibri" panose="020F0502020204030204" pitchFamily="34" charset="0"/>
              </a:rPr>
              <a:t>Plan and organise any agreed development.</a:t>
            </a:r>
            <a:endParaRPr lang="en-GB" sz="2000">
              <a:solidFill>
                <a:srgbClr val="010000"/>
              </a:solidFill>
              <a:latin typeface="+mj-lt"/>
              <a:ea typeface="Calibri" panose="020F0502020204030204" pitchFamily="34" charset="0"/>
              <a:cs typeface="Times New Roman" panose="02020603050405020304" pitchFamily="18" charset="0"/>
            </a:endParaRPr>
          </a:p>
        </p:txBody>
      </p:sp>
      <p:sp>
        <p:nvSpPr>
          <p:cNvPr id="5252" name="Hexagon 5251">
            <a:extLst>
              <a:ext uri="{FF2B5EF4-FFF2-40B4-BE49-F238E27FC236}">
                <a16:creationId xmlns:a16="http://schemas.microsoft.com/office/drawing/2014/main" id="{631F7973-7E28-1984-A861-EEF1C438DEB0}"/>
              </a:ext>
            </a:extLst>
          </p:cNvPr>
          <p:cNvSpPr/>
          <p:nvPr/>
        </p:nvSpPr>
        <p:spPr>
          <a:xfrm>
            <a:off x="5724467" y="7012313"/>
            <a:ext cx="6490027" cy="2596224"/>
          </a:xfrm>
          <a:prstGeom prst="hexagon">
            <a:avLst/>
          </a:prstGeom>
          <a:solidFill>
            <a:srgbClr val="FFFFFF"/>
          </a:solidFill>
          <a:ln w="152400">
            <a:solidFill>
              <a:srgbClr val="36AF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a:solidFill>
                  <a:srgbClr val="010000"/>
                </a:solidFill>
                <a:latin typeface="+mj-lt"/>
                <a:ea typeface="Calibri" panose="020F0502020204030204" pitchFamily="34" charset="0"/>
                <a:cs typeface="Calibri" panose="020F0502020204030204" pitchFamily="34" charset="0"/>
              </a:rPr>
              <a:t>4.</a:t>
            </a:r>
          </a:p>
          <a:p>
            <a:pPr algn="ctr"/>
            <a:endParaRPr lang="en-GB" sz="1800">
              <a:solidFill>
                <a:srgbClr val="010000"/>
              </a:solidFill>
              <a:latin typeface="+mj-lt"/>
              <a:ea typeface="Calibri" panose="020F0502020204030204" pitchFamily="34" charset="0"/>
              <a:cs typeface="Calibri" panose="020F0502020204030204" pitchFamily="34" charset="0"/>
            </a:endParaRPr>
          </a:p>
          <a:p>
            <a:pPr algn="ctr">
              <a:lnSpc>
                <a:spcPct val="115000"/>
              </a:lnSpc>
              <a:spcAft>
                <a:spcPts val="1500"/>
              </a:spcAft>
            </a:pPr>
            <a:r>
              <a:rPr lang="en-GB" sz="1800">
                <a:solidFill>
                  <a:srgbClr val="010000"/>
                </a:solidFill>
                <a:latin typeface="+mj-lt"/>
                <a:ea typeface="Calibri" panose="020F0502020204030204" pitchFamily="34" charset="0"/>
                <a:cs typeface="Calibri" panose="020F0502020204030204" pitchFamily="34" charset="0"/>
              </a:rPr>
              <a:t>Organise 1</a:t>
            </a:r>
            <a:r>
              <a:rPr lang="en-GB" sz="1800" baseline="30000">
                <a:solidFill>
                  <a:srgbClr val="010000"/>
                </a:solidFill>
                <a:latin typeface="+mj-lt"/>
                <a:ea typeface="Calibri" panose="020F0502020204030204" pitchFamily="34" charset="0"/>
                <a:cs typeface="Calibri" panose="020F0502020204030204" pitchFamily="34" charset="0"/>
              </a:rPr>
              <a:t>st</a:t>
            </a:r>
            <a:r>
              <a:rPr lang="en-GB" sz="1800">
                <a:solidFill>
                  <a:srgbClr val="010000"/>
                </a:solidFill>
                <a:latin typeface="+mj-lt"/>
                <a:ea typeface="Calibri" panose="020F0502020204030204" pitchFamily="34" charset="0"/>
                <a:cs typeface="Calibri" panose="020F0502020204030204" pitchFamily="34" charset="0"/>
              </a:rPr>
              <a:t> team check-in (around April to June or at a time that suits the needs of the service best).</a:t>
            </a:r>
            <a:endParaRPr lang="en-GB" sz="2000">
              <a:solidFill>
                <a:srgbClr val="010000"/>
              </a:solidFill>
              <a:latin typeface="+mj-lt"/>
              <a:ea typeface="Calibri" panose="020F0502020204030204" pitchFamily="34" charset="0"/>
              <a:cs typeface="Times New Roman" panose="02020603050405020304" pitchFamily="18" charset="0"/>
            </a:endParaRPr>
          </a:p>
        </p:txBody>
      </p:sp>
      <p:sp>
        <p:nvSpPr>
          <p:cNvPr id="5253" name="Hexagon 5252">
            <a:extLst>
              <a:ext uri="{FF2B5EF4-FFF2-40B4-BE49-F238E27FC236}">
                <a16:creationId xmlns:a16="http://schemas.microsoft.com/office/drawing/2014/main" id="{79D123DC-A30A-E208-5A8B-48F1DF8EBC9F}"/>
              </a:ext>
            </a:extLst>
          </p:cNvPr>
          <p:cNvSpPr/>
          <p:nvPr/>
        </p:nvSpPr>
        <p:spPr>
          <a:xfrm>
            <a:off x="576108" y="5680475"/>
            <a:ext cx="5563600" cy="2397326"/>
          </a:xfrm>
          <a:prstGeom prst="hexagon">
            <a:avLst/>
          </a:prstGeom>
          <a:solidFill>
            <a:srgbClr val="FFFFFF"/>
          </a:solidFill>
          <a:ln w="152400">
            <a:solidFill>
              <a:srgbClr val="B80E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a:solidFill>
                  <a:srgbClr val="010000"/>
                </a:solidFill>
                <a:latin typeface="+mj-lt"/>
                <a:ea typeface="Calibri" panose="020F0502020204030204" pitchFamily="34" charset="0"/>
                <a:cs typeface="Calibri" panose="020F0502020204030204" pitchFamily="34" charset="0"/>
              </a:rPr>
              <a:t>5.</a:t>
            </a:r>
          </a:p>
          <a:p>
            <a:pPr algn="ctr"/>
            <a:endParaRPr lang="en-GB" sz="1800">
              <a:solidFill>
                <a:srgbClr val="010000"/>
              </a:solidFill>
              <a:latin typeface="+mj-lt"/>
              <a:ea typeface="Calibri" panose="020F0502020204030204" pitchFamily="34" charset="0"/>
              <a:cs typeface="Calibri" panose="020F0502020204030204" pitchFamily="34" charset="0"/>
            </a:endParaRPr>
          </a:p>
          <a:p>
            <a:pPr algn="ctr">
              <a:lnSpc>
                <a:spcPct val="115000"/>
              </a:lnSpc>
              <a:spcAft>
                <a:spcPts val="1500"/>
              </a:spcAft>
            </a:pPr>
            <a:r>
              <a:rPr lang="en-GB" sz="1800">
                <a:solidFill>
                  <a:srgbClr val="010000"/>
                </a:solidFill>
                <a:latin typeface="+mj-lt"/>
                <a:ea typeface="Calibri" panose="020F0502020204030204" pitchFamily="34" charset="0"/>
                <a:cs typeface="Calibri" panose="020F0502020204030204" pitchFamily="34" charset="0"/>
              </a:rPr>
              <a:t>Schedule and hold regular 1-1 check-ins and continue to monitor progress.</a:t>
            </a:r>
            <a:endParaRPr lang="en-GB" sz="2000">
              <a:solidFill>
                <a:srgbClr val="010000"/>
              </a:solidFill>
              <a:latin typeface="+mj-lt"/>
              <a:ea typeface="Calibri" panose="020F0502020204030204" pitchFamily="34" charset="0"/>
              <a:cs typeface="Times New Roman" panose="02020603050405020304" pitchFamily="18" charset="0"/>
            </a:endParaRPr>
          </a:p>
        </p:txBody>
      </p:sp>
      <p:sp>
        <p:nvSpPr>
          <p:cNvPr id="5254" name="Hexagon 5253">
            <a:extLst>
              <a:ext uri="{FF2B5EF4-FFF2-40B4-BE49-F238E27FC236}">
                <a16:creationId xmlns:a16="http://schemas.microsoft.com/office/drawing/2014/main" id="{9E14EF92-0E16-95EE-B6CA-B7052D6E2505}"/>
              </a:ext>
            </a:extLst>
          </p:cNvPr>
          <p:cNvSpPr/>
          <p:nvPr/>
        </p:nvSpPr>
        <p:spPr>
          <a:xfrm>
            <a:off x="568763" y="3017844"/>
            <a:ext cx="5563600" cy="2397326"/>
          </a:xfrm>
          <a:prstGeom prst="hexagon">
            <a:avLst/>
          </a:prstGeom>
          <a:solidFill>
            <a:srgbClr val="FFFFFF"/>
          </a:solidFill>
          <a:ln w="152400">
            <a:solidFill>
              <a:srgbClr val="BDC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a:solidFill>
                  <a:srgbClr val="010000"/>
                </a:solidFill>
                <a:latin typeface="+mj-lt"/>
                <a:ea typeface="Calibri" panose="020F0502020204030204" pitchFamily="34" charset="0"/>
                <a:cs typeface="Calibri" panose="020F0502020204030204" pitchFamily="34" charset="0"/>
              </a:rPr>
              <a:t>6.</a:t>
            </a:r>
          </a:p>
          <a:p>
            <a:pPr algn="ctr"/>
            <a:endParaRPr lang="en-GB" sz="1800">
              <a:solidFill>
                <a:srgbClr val="010000"/>
              </a:solidFill>
              <a:latin typeface="+mj-lt"/>
              <a:ea typeface="Calibri" panose="020F0502020204030204" pitchFamily="34" charset="0"/>
              <a:cs typeface="Calibri" panose="020F0502020204030204" pitchFamily="34" charset="0"/>
            </a:endParaRPr>
          </a:p>
          <a:p>
            <a:pPr algn="ctr">
              <a:lnSpc>
                <a:spcPct val="115000"/>
              </a:lnSpc>
              <a:spcAft>
                <a:spcPts val="1500"/>
              </a:spcAft>
            </a:pPr>
            <a:r>
              <a:rPr lang="en-GB" sz="1800">
                <a:solidFill>
                  <a:srgbClr val="010000"/>
                </a:solidFill>
                <a:latin typeface="+mj-lt"/>
                <a:ea typeface="Calibri" panose="020F0502020204030204" pitchFamily="34" charset="0"/>
                <a:cs typeface="Calibri" panose="020F0502020204030204" pitchFamily="34" charset="0"/>
              </a:rPr>
              <a:t>Organise future team check-ins and continue to monitor progress</a:t>
            </a:r>
            <a:r>
              <a:rPr lang="en-GB" sz="1800">
                <a:solidFill>
                  <a:srgbClr val="010000"/>
                </a:solidFill>
                <a:latin typeface="+mj-lt"/>
                <a:ea typeface="Calibri" panose="020F0502020204030204" pitchFamily="34" charset="0"/>
                <a:cs typeface="Times New Roman" panose="02020603050405020304" pitchFamily="18" charset="0"/>
              </a:rPr>
              <a:t>.</a:t>
            </a:r>
            <a:endParaRPr lang="en-GB" sz="2000">
              <a:solidFill>
                <a:srgbClr val="01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376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383C-12E7-95F5-00DB-8B8FF0922950}"/>
              </a:ext>
            </a:extLst>
          </p:cNvPr>
          <p:cNvSpPr txBox="1">
            <a:spLocks noGrp="1"/>
          </p:cNvSpPr>
          <p:nvPr>
            <p:ph type="title"/>
          </p:nvPr>
        </p:nvSpPr>
        <p:spPr>
          <a:xfrm>
            <a:off x="1257300" y="140685"/>
            <a:ext cx="15773400" cy="998802"/>
          </a:xfrm>
        </p:spPr>
        <p:txBody>
          <a:bodyPr/>
          <a:lstStyle/>
          <a:p>
            <a:pPr lvl="0"/>
            <a:r>
              <a:rPr lang="en-GB" sz="5700" dirty="0">
                <a:solidFill>
                  <a:srgbClr val="E94A5D"/>
                </a:solidFill>
                <a:latin typeface="Arial"/>
                <a:ea typeface="Calibri"/>
                <a:cs typeface="Calibri"/>
              </a:rPr>
              <a:t>Definition</a:t>
            </a:r>
            <a:endParaRPr lang="en-US" sz="3450" b="0" dirty="0">
              <a:solidFill>
                <a:srgbClr val="E94A5D"/>
              </a:solidFill>
              <a:latin typeface="Arial"/>
              <a:ea typeface="Calibri"/>
              <a:cs typeface="Calibri"/>
            </a:endParaRPr>
          </a:p>
        </p:txBody>
      </p:sp>
      <p:sp>
        <p:nvSpPr>
          <p:cNvPr id="3" name="Rectangle 2">
            <a:extLst>
              <a:ext uri="{FF2B5EF4-FFF2-40B4-BE49-F238E27FC236}">
                <a16:creationId xmlns:a16="http://schemas.microsoft.com/office/drawing/2014/main" id="{C936D71D-C61C-8D7F-7B85-2311F7D442F2}"/>
              </a:ext>
            </a:extLst>
          </p:cNvPr>
          <p:cNvSpPr/>
          <p:nvPr/>
        </p:nvSpPr>
        <p:spPr>
          <a:xfrm>
            <a:off x="1275902" y="1237961"/>
            <a:ext cx="15931667" cy="2250756"/>
          </a:xfrm>
          <a:prstGeom prst="rect">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486000" rIns="486000" rtlCol="0" anchor="ctr"/>
          <a:lstStyle/>
          <a:p>
            <a:r>
              <a:rPr lang="en-US" sz="2400" b="1" dirty="0">
                <a:solidFill>
                  <a:schemeClr val="accent1">
                    <a:lumMod val="75000"/>
                  </a:schemeClr>
                </a:solidFill>
              </a:rPr>
              <a:t>1. WHAT ARE GOOD CONVERSATIONS?</a:t>
            </a:r>
          </a:p>
          <a:p>
            <a:br>
              <a:rPr lang="en-US" sz="1950" dirty="0">
                <a:solidFill>
                  <a:srgbClr val="010000"/>
                </a:solidFill>
              </a:rPr>
            </a:br>
            <a:r>
              <a:rPr lang="en-US" sz="1950" dirty="0">
                <a:solidFill>
                  <a:srgbClr val="010000"/>
                </a:solidFill>
              </a:rPr>
              <a:t>It is about a line manager having regular conversations with their employee(s) which focus on clarifying work-related objectives for the year ahead, providing feedback and agreeing any support or development needed for employees and teams to be the best they can be. The ethos is all employees have the opportunity of talking about their job and the process should be adapted to make that happen in the most appropriate manner.</a:t>
            </a:r>
            <a:endParaRPr lang="en-GB" sz="1950" dirty="0">
              <a:solidFill>
                <a:srgbClr val="010000"/>
              </a:solidFill>
            </a:endParaRPr>
          </a:p>
        </p:txBody>
      </p:sp>
      <p:sp>
        <p:nvSpPr>
          <p:cNvPr id="5" name="Rectangle 4">
            <a:extLst>
              <a:ext uri="{FF2B5EF4-FFF2-40B4-BE49-F238E27FC236}">
                <a16:creationId xmlns:a16="http://schemas.microsoft.com/office/drawing/2014/main" id="{D23DD9BA-E9C3-B6D8-EB6A-4BAF67A67311}"/>
              </a:ext>
            </a:extLst>
          </p:cNvPr>
          <p:cNvSpPr/>
          <p:nvPr/>
        </p:nvSpPr>
        <p:spPr>
          <a:xfrm>
            <a:off x="1275902" y="3662865"/>
            <a:ext cx="15931665" cy="2250756"/>
          </a:xfrm>
          <a:prstGeom prst="rect">
            <a:avLst/>
          </a:prstGeom>
          <a:noFill/>
          <a:ln w="57150">
            <a:solidFill>
              <a:srgbClr val="FA9600"/>
            </a:solidFill>
          </a:ln>
        </p:spPr>
        <p:style>
          <a:lnRef idx="2">
            <a:schemeClr val="accent1">
              <a:shade val="15000"/>
            </a:schemeClr>
          </a:lnRef>
          <a:fillRef idx="1">
            <a:schemeClr val="accent1"/>
          </a:fillRef>
          <a:effectRef idx="0">
            <a:schemeClr val="accent1"/>
          </a:effectRef>
          <a:fontRef idx="minor">
            <a:schemeClr val="lt1"/>
          </a:fontRef>
        </p:style>
        <p:txBody>
          <a:bodyPr lIns="486000" rIns="486000" rtlCol="0" anchor="ctr"/>
          <a:lstStyle/>
          <a:p>
            <a:r>
              <a:rPr lang="en-US" sz="2400" b="1" dirty="0">
                <a:solidFill>
                  <a:srgbClr val="FA9600"/>
                </a:solidFill>
              </a:rPr>
              <a:t>2. THE PURPOSE OF GOOD CONVERSATIONS</a:t>
            </a:r>
            <a:br>
              <a:rPr lang="en-US" sz="2400" b="1" dirty="0">
                <a:solidFill>
                  <a:srgbClr val="FA9600"/>
                </a:solidFill>
              </a:rPr>
            </a:br>
            <a:endParaRPr lang="en-US" sz="2400" b="1" dirty="0">
              <a:solidFill>
                <a:srgbClr val="FA9600"/>
              </a:solidFill>
            </a:endParaRPr>
          </a:p>
          <a:p>
            <a:r>
              <a:rPr lang="en-US" sz="1950" dirty="0">
                <a:solidFill>
                  <a:srgbClr val="2B2926"/>
                </a:solidFill>
              </a:rPr>
              <a:t>The purpose is to enable meaningful conversations which help build relationships, provide support and keep individuals feeling valued, motivated and engaged. They should help boost confidence and morale as well as help produce high performing individuals and teams. High performance and successfully delivering outcomes is achieved when managers consider the task, individuals and the team.</a:t>
            </a:r>
            <a:endParaRPr lang="en-GB" sz="1950" dirty="0">
              <a:solidFill>
                <a:srgbClr val="2B2926"/>
              </a:solidFill>
            </a:endParaRPr>
          </a:p>
        </p:txBody>
      </p:sp>
      <p:sp>
        <p:nvSpPr>
          <p:cNvPr id="7" name="Rectangle 6">
            <a:extLst>
              <a:ext uri="{FF2B5EF4-FFF2-40B4-BE49-F238E27FC236}">
                <a16:creationId xmlns:a16="http://schemas.microsoft.com/office/drawing/2014/main" id="{0881217B-8EE5-9DBF-8E9C-C22A325E0D75}"/>
              </a:ext>
            </a:extLst>
          </p:cNvPr>
          <p:cNvSpPr/>
          <p:nvPr/>
        </p:nvSpPr>
        <p:spPr>
          <a:xfrm>
            <a:off x="1275900" y="6091311"/>
            <a:ext cx="15931665" cy="2818710"/>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486000" tIns="0" rIns="486000" rtlCol="0" anchor="ctr"/>
          <a:lstStyle/>
          <a:p>
            <a:r>
              <a:rPr lang="en-US" sz="2400" b="1" dirty="0">
                <a:solidFill>
                  <a:srgbClr val="0070C0"/>
                </a:solidFill>
              </a:rPr>
              <a:t>3. GOOD CONVERSATIONS – WHAT IS IT?</a:t>
            </a:r>
            <a:br>
              <a:rPr lang="en-US" sz="2400" b="1" dirty="0">
                <a:solidFill>
                  <a:srgbClr val="36AFDB"/>
                </a:solidFill>
              </a:rPr>
            </a:br>
            <a:endParaRPr lang="en-US" sz="1950" b="1" dirty="0">
              <a:solidFill>
                <a:srgbClr val="36AFDB"/>
              </a:solidFill>
            </a:endParaRPr>
          </a:p>
          <a:p>
            <a:r>
              <a:rPr lang="en-US" sz="1950" dirty="0">
                <a:solidFill>
                  <a:srgbClr val="2B2926"/>
                </a:solidFill>
              </a:rPr>
              <a:t>It is relaxed but focused conversation between the line manager and their employees / teams to discuss their progress and how they can be the best they can be at work. There will be 3 stages of the conversation:</a:t>
            </a:r>
          </a:p>
          <a:p>
            <a:endParaRPr lang="en-US" sz="1950" dirty="0">
              <a:solidFill>
                <a:srgbClr val="2B2926"/>
              </a:solidFill>
            </a:endParaRPr>
          </a:p>
          <a:p>
            <a:pPr marL="428625" indent="-428625">
              <a:buFontTx/>
              <a:buChar char="-"/>
            </a:pPr>
            <a:r>
              <a:rPr lang="en-US" sz="1950" dirty="0">
                <a:solidFill>
                  <a:srgbClr val="2B2926"/>
                </a:solidFill>
              </a:rPr>
              <a:t>Annual conversation</a:t>
            </a:r>
          </a:p>
          <a:p>
            <a:pPr marL="428625" indent="-428625">
              <a:buFontTx/>
              <a:buChar char="-"/>
            </a:pPr>
            <a:r>
              <a:rPr lang="en-GB" sz="1950" dirty="0">
                <a:solidFill>
                  <a:srgbClr val="2B2926"/>
                </a:solidFill>
              </a:rPr>
              <a:t>Regular 1-2-1 check-ins</a:t>
            </a:r>
          </a:p>
          <a:p>
            <a:pPr marL="428625" indent="-428625">
              <a:buFontTx/>
              <a:buChar char="-"/>
            </a:pPr>
            <a:r>
              <a:rPr lang="en-GB" sz="1950" dirty="0">
                <a:solidFill>
                  <a:srgbClr val="2B2926"/>
                </a:solidFill>
              </a:rPr>
              <a:t>Team check-ins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18C0-0847-3C13-6CF6-3991CDA50DF8}"/>
              </a:ext>
            </a:extLst>
          </p:cNvPr>
          <p:cNvSpPr txBox="1">
            <a:spLocks noGrp="1"/>
          </p:cNvSpPr>
          <p:nvPr>
            <p:ph type="title"/>
          </p:nvPr>
        </p:nvSpPr>
        <p:spPr>
          <a:xfrm>
            <a:off x="1257300" y="4"/>
            <a:ext cx="15773400" cy="6207551"/>
          </a:xfrm>
        </p:spPr>
        <p:txBody>
          <a:bodyPr/>
          <a:lstStyle/>
          <a:p>
            <a:pPr lvl="0"/>
            <a:r>
              <a:rPr lang="en-GB" sz="5700" dirty="0">
                <a:solidFill>
                  <a:srgbClr val="E6007E"/>
                </a:solidFill>
                <a:latin typeface="Arial"/>
                <a:ea typeface="Calibri"/>
                <a:cs typeface="Calibri"/>
              </a:rPr>
              <a:t>Stage 1 - Annual Conversation</a:t>
            </a:r>
            <a:br>
              <a:rPr lang="en-GB" sz="5700" dirty="0">
                <a:latin typeface="Arial"/>
                <a:ea typeface="Calibri" pitchFamily="34"/>
                <a:cs typeface="Calibri" pitchFamily="34"/>
              </a:rPr>
            </a:br>
            <a:br>
              <a:rPr lang="en-GB" sz="5700" dirty="0">
                <a:latin typeface="Arial"/>
                <a:ea typeface="Calibri" pitchFamily="34"/>
                <a:cs typeface="Calibri" pitchFamily="34"/>
              </a:rPr>
            </a:br>
            <a:r>
              <a:rPr lang="en-US" sz="3450" b="0" dirty="0">
                <a:solidFill>
                  <a:srgbClr val="282725"/>
                </a:solidFill>
                <a:latin typeface="Arial"/>
                <a:ea typeface="Calibri"/>
                <a:cs typeface="Calibri"/>
              </a:rPr>
              <a:t>Every employee will attend an annual conversation which will </a:t>
            </a:r>
            <a:r>
              <a:rPr lang="en-US" sz="3450" b="0" dirty="0" err="1">
                <a:solidFill>
                  <a:srgbClr val="282725"/>
                </a:solidFill>
                <a:latin typeface="Arial"/>
                <a:ea typeface="Calibri"/>
                <a:cs typeface="Calibri"/>
              </a:rPr>
              <a:t>centre</a:t>
            </a:r>
            <a:r>
              <a:rPr lang="en-US" sz="3450" b="0" dirty="0">
                <a:solidFill>
                  <a:srgbClr val="282725"/>
                </a:solidFill>
                <a:latin typeface="Arial"/>
                <a:ea typeface="Calibri"/>
                <a:cs typeface="Calibri"/>
              </a:rPr>
              <a:t> around 3 areas for discussion with the focus being on having a conversation and not about filling in a form or sitting around a computer. </a:t>
            </a:r>
            <a:br>
              <a:rPr lang="en-US" sz="3450" b="0" dirty="0">
                <a:solidFill>
                  <a:srgbClr val="282725"/>
                </a:solidFill>
                <a:latin typeface="Arial"/>
                <a:ea typeface="Calibri"/>
                <a:cs typeface="Calibri"/>
              </a:rPr>
            </a:br>
            <a:br>
              <a:rPr lang="en-US" sz="3450" b="0" dirty="0">
                <a:solidFill>
                  <a:srgbClr val="282725"/>
                </a:solidFill>
                <a:latin typeface="Arial"/>
                <a:ea typeface="Calibri"/>
                <a:cs typeface="Calibri"/>
              </a:rPr>
            </a:br>
            <a:r>
              <a:rPr lang="en-US" sz="3450" b="0" dirty="0">
                <a:solidFill>
                  <a:srgbClr val="282725"/>
                </a:solidFill>
                <a:latin typeface="Arial"/>
                <a:ea typeface="Calibri"/>
                <a:cs typeface="Calibri"/>
              </a:rPr>
              <a:t>It is a chance to step back and take stock by reflecting on the year that’s been and what has been accomplished and to get prepared for the year ahead.</a:t>
            </a:r>
            <a:endParaRPr lang="en-US" sz="3450" b="0" dirty="0">
              <a:solidFill>
                <a:srgbClr val="0070C0"/>
              </a:solidFill>
              <a:latin typeface="Arial"/>
              <a:ea typeface="Calibri"/>
              <a:cs typeface="Calibri"/>
            </a:endParaRPr>
          </a:p>
        </p:txBody>
      </p:sp>
      <p:sp>
        <p:nvSpPr>
          <p:cNvPr id="17" name="Rectangle 16">
            <a:extLst>
              <a:ext uri="{FF2B5EF4-FFF2-40B4-BE49-F238E27FC236}">
                <a16:creationId xmlns:a16="http://schemas.microsoft.com/office/drawing/2014/main" id="{86668CE4-EEDE-D420-47B0-0EC101811E7D}"/>
              </a:ext>
              <a:ext uri="{C183D7F6-B498-43B3-948B-1728B52AA6E4}">
                <adec:decorative xmlns:adec="http://schemas.microsoft.com/office/drawing/2017/decorative" val="1"/>
              </a:ext>
            </a:extLst>
          </p:cNvPr>
          <p:cNvSpPr/>
          <p:nvPr/>
        </p:nvSpPr>
        <p:spPr>
          <a:xfrm>
            <a:off x="1307966" y="6050620"/>
            <a:ext cx="15773400" cy="969497"/>
          </a:xfrm>
          <a:prstGeom prst="rect">
            <a:avLst/>
          </a:prstGeom>
          <a:noFill/>
          <a:ln w="57150">
            <a:solidFill>
              <a:srgbClr val="514E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050"/>
          </a:p>
        </p:txBody>
      </p:sp>
      <p:sp>
        <p:nvSpPr>
          <p:cNvPr id="4" name="Rectangle 3">
            <a:extLst>
              <a:ext uri="{FF2B5EF4-FFF2-40B4-BE49-F238E27FC236}">
                <a16:creationId xmlns:a16="http://schemas.microsoft.com/office/drawing/2014/main" id="{114C5A86-DAC9-48FC-6246-39F0AFFC3DB1}"/>
              </a:ext>
              <a:ext uri="{C183D7F6-B498-43B3-948B-1728B52AA6E4}">
                <adec:decorative xmlns:adec="http://schemas.microsoft.com/office/drawing/2017/decorative" val="1"/>
              </a:ext>
            </a:extLst>
          </p:cNvPr>
          <p:cNvSpPr/>
          <p:nvPr/>
        </p:nvSpPr>
        <p:spPr>
          <a:xfrm>
            <a:off x="1307966" y="7006192"/>
            <a:ext cx="15773400" cy="1621235"/>
          </a:xfrm>
          <a:prstGeom prst="rect">
            <a:avLst/>
          </a:prstGeom>
          <a:solidFill>
            <a:srgbClr val="514E4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700"/>
          </a:p>
        </p:txBody>
      </p:sp>
      <p:sp>
        <p:nvSpPr>
          <p:cNvPr id="9" name="TextBox 6">
            <a:extLst>
              <a:ext uri="{FF2B5EF4-FFF2-40B4-BE49-F238E27FC236}">
                <a16:creationId xmlns:a16="http://schemas.microsoft.com/office/drawing/2014/main" id="{F8F349F8-CAB2-33ED-5529-ED70E22276A0}"/>
              </a:ext>
            </a:extLst>
          </p:cNvPr>
          <p:cNvSpPr txBox="1"/>
          <p:nvPr/>
        </p:nvSpPr>
        <p:spPr>
          <a:xfrm>
            <a:off x="1499968" y="6273003"/>
            <a:ext cx="15288068" cy="507831"/>
          </a:xfrm>
          <a:prstGeom prst="rect">
            <a:avLst/>
          </a:prstGeom>
          <a:no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700" b="1">
                <a:solidFill>
                  <a:srgbClr val="514E49"/>
                </a:solidFill>
              </a:rPr>
              <a:t>GOOD CONVERSATIONS – WHAT IS INVOLVED?</a:t>
            </a:r>
            <a:endParaRPr lang="en-GB" sz="2700" b="1">
              <a:solidFill>
                <a:srgbClr val="514E49"/>
              </a:solidFill>
              <a:latin typeface="+mj-lt"/>
            </a:endParaRPr>
          </a:p>
        </p:txBody>
      </p:sp>
      <p:sp>
        <p:nvSpPr>
          <p:cNvPr id="5" name="TextBox 6">
            <a:extLst>
              <a:ext uri="{FF2B5EF4-FFF2-40B4-BE49-F238E27FC236}">
                <a16:creationId xmlns:a16="http://schemas.microsoft.com/office/drawing/2014/main" id="{81B3ADAD-3A01-0D14-61C7-734B88C00547}"/>
              </a:ext>
            </a:extLst>
          </p:cNvPr>
          <p:cNvSpPr txBox="1"/>
          <p:nvPr/>
        </p:nvSpPr>
        <p:spPr>
          <a:xfrm>
            <a:off x="2274530" y="7338071"/>
            <a:ext cx="3550056" cy="923330"/>
          </a:xfrm>
          <a:prstGeom prst="rect">
            <a:avLst/>
          </a:prstGeom>
          <a:no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700">
                <a:solidFill>
                  <a:schemeClr val="bg1"/>
                </a:solidFill>
                <a:latin typeface="+mj-lt"/>
              </a:rPr>
              <a:t>What has gone well over the last year?</a:t>
            </a:r>
            <a:endParaRPr lang="en-GB" sz="2700" b="1">
              <a:solidFill>
                <a:schemeClr val="bg1"/>
              </a:solidFill>
              <a:latin typeface="+mj-lt"/>
            </a:endParaRPr>
          </a:p>
        </p:txBody>
      </p:sp>
      <p:sp>
        <p:nvSpPr>
          <p:cNvPr id="8" name="Rectangle 7">
            <a:extLst>
              <a:ext uri="{FF2B5EF4-FFF2-40B4-BE49-F238E27FC236}">
                <a16:creationId xmlns:a16="http://schemas.microsoft.com/office/drawing/2014/main" id="{E59754F1-EE1B-9CF4-6212-784324989EA4}"/>
              </a:ext>
              <a:ext uri="{C183D7F6-B498-43B3-948B-1728B52AA6E4}">
                <adec:decorative xmlns:adec="http://schemas.microsoft.com/office/drawing/2017/decorative" val="1"/>
              </a:ext>
            </a:extLst>
          </p:cNvPr>
          <p:cNvSpPr/>
          <p:nvPr/>
        </p:nvSpPr>
        <p:spPr>
          <a:xfrm flipH="1">
            <a:off x="1801696" y="7625831"/>
            <a:ext cx="296942" cy="346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700"/>
          </a:p>
        </p:txBody>
      </p:sp>
      <p:sp>
        <p:nvSpPr>
          <p:cNvPr id="10" name="TextBox 6">
            <a:extLst>
              <a:ext uri="{FF2B5EF4-FFF2-40B4-BE49-F238E27FC236}">
                <a16:creationId xmlns:a16="http://schemas.microsoft.com/office/drawing/2014/main" id="{A8DAB973-3F86-C493-D424-886EBCA6CB77}"/>
              </a:ext>
            </a:extLst>
          </p:cNvPr>
          <p:cNvSpPr txBox="1"/>
          <p:nvPr/>
        </p:nvSpPr>
        <p:spPr>
          <a:xfrm>
            <a:off x="7053057" y="7338074"/>
            <a:ext cx="3550056" cy="923330"/>
          </a:xfrm>
          <a:prstGeom prst="rect">
            <a:avLst/>
          </a:prstGeom>
          <a:no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700">
                <a:solidFill>
                  <a:schemeClr val="bg1"/>
                </a:solidFill>
                <a:latin typeface="+mj-lt"/>
              </a:rPr>
              <a:t>What might have gone better?</a:t>
            </a:r>
            <a:endParaRPr lang="en-GB" sz="2700" b="1">
              <a:solidFill>
                <a:schemeClr val="bg1"/>
              </a:solidFill>
              <a:latin typeface="+mj-lt"/>
            </a:endParaRPr>
          </a:p>
        </p:txBody>
      </p:sp>
      <p:sp>
        <p:nvSpPr>
          <p:cNvPr id="12" name="TextBox 6">
            <a:extLst>
              <a:ext uri="{FF2B5EF4-FFF2-40B4-BE49-F238E27FC236}">
                <a16:creationId xmlns:a16="http://schemas.microsoft.com/office/drawing/2014/main" id="{CCC4FEFF-D188-B3AF-BA36-6B849074F091}"/>
              </a:ext>
            </a:extLst>
          </p:cNvPr>
          <p:cNvSpPr txBox="1"/>
          <p:nvPr/>
        </p:nvSpPr>
        <p:spPr>
          <a:xfrm>
            <a:off x="11555380" y="7338073"/>
            <a:ext cx="5665745" cy="923330"/>
          </a:xfrm>
          <a:prstGeom prst="rect">
            <a:avLst/>
          </a:prstGeom>
          <a:no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700">
                <a:solidFill>
                  <a:schemeClr val="bg1"/>
                </a:solidFill>
                <a:latin typeface="+mj-lt"/>
              </a:rPr>
              <a:t>What do you want to achieve / focus on for the year(s) ahead?</a:t>
            </a:r>
            <a:endParaRPr lang="en-GB" sz="2700" b="1">
              <a:solidFill>
                <a:schemeClr val="bg1"/>
              </a:solidFill>
              <a:latin typeface="+mj-lt"/>
            </a:endParaRPr>
          </a:p>
        </p:txBody>
      </p:sp>
      <p:sp>
        <p:nvSpPr>
          <p:cNvPr id="14" name="Rectangle 13">
            <a:extLst>
              <a:ext uri="{FF2B5EF4-FFF2-40B4-BE49-F238E27FC236}">
                <a16:creationId xmlns:a16="http://schemas.microsoft.com/office/drawing/2014/main" id="{BEF13E4E-E1BE-D0E9-C4EB-0A57F9507024}"/>
              </a:ext>
              <a:ext uri="{C183D7F6-B498-43B3-948B-1728B52AA6E4}">
                <adec:decorative xmlns:adec="http://schemas.microsoft.com/office/drawing/2017/decorative" val="1"/>
              </a:ext>
            </a:extLst>
          </p:cNvPr>
          <p:cNvSpPr/>
          <p:nvPr/>
        </p:nvSpPr>
        <p:spPr>
          <a:xfrm flipH="1">
            <a:off x="6629722" y="7630675"/>
            <a:ext cx="296942" cy="346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700"/>
          </a:p>
        </p:txBody>
      </p:sp>
      <p:sp>
        <p:nvSpPr>
          <p:cNvPr id="15" name="Rectangle 14">
            <a:extLst>
              <a:ext uri="{FF2B5EF4-FFF2-40B4-BE49-F238E27FC236}">
                <a16:creationId xmlns:a16="http://schemas.microsoft.com/office/drawing/2014/main" id="{17CB4560-7A4E-B569-555F-F68737445298}"/>
              </a:ext>
              <a:ext uri="{C183D7F6-B498-43B3-948B-1728B52AA6E4}">
                <adec:decorative xmlns:adec="http://schemas.microsoft.com/office/drawing/2017/decorative" val="1"/>
              </a:ext>
            </a:extLst>
          </p:cNvPr>
          <p:cNvSpPr/>
          <p:nvPr/>
        </p:nvSpPr>
        <p:spPr>
          <a:xfrm flipH="1">
            <a:off x="11175247" y="7625834"/>
            <a:ext cx="296942" cy="346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BA2E3-CF65-D5BD-B365-83508B5A2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79C5B-C362-2029-AC94-92734599E67E}"/>
              </a:ext>
            </a:extLst>
          </p:cNvPr>
          <p:cNvSpPr txBox="1">
            <a:spLocks noGrp="1"/>
          </p:cNvSpPr>
          <p:nvPr>
            <p:ph type="title"/>
          </p:nvPr>
        </p:nvSpPr>
        <p:spPr>
          <a:xfrm>
            <a:off x="946405" y="5"/>
            <a:ext cx="16664939" cy="2976371"/>
          </a:xfrm>
        </p:spPr>
        <p:txBody>
          <a:bodyPr/>
          <a:lstStyle/>
          <a:p>
            <a:pPr lvl="0"/>
            <a:r>
              <a:rPr lang="en-GB" sz="4800">
                <a:solidFill>
                  <a:srgbClr val="E6007E"/>
                </a:solidFill>
                <a:latin typeface="Arial"/>
                <a:ea typeface="Calibri"/>
                <a:cs typeface="Calibri"/>
              </a:rPr>
              <a:t>Supplementary questions for the annual conversation</a:t>
            </a:r>
            <a:br>
              <a:rPr lang="en-GB" sz="5700">
                <a:latin typeface="Arial"/>
                <a:ea typeface="Calibri" pitchFamily="34"/>
                <a:cs typeface="Calibri" pitchFamily="34"/>
              </a:rPr>
            </a:br>
            <a:br>
              <a:rPr lang="en-US" sz="3000" b="0">
                <a:solidFill>
                  <a:srgbClr val="282725"/>
                </a:solidFill>
                <a:latin typeface="Arial"/>
                <a:ea typeface="Calibri"/>
                <a:cs typeface="Calibri"/>
              </a:rPr>
            </a:br>
            <a:r>
              <a:rPr lang="en-US" sz="3000" b="0">
                <a:solidFill>
                  <a:srgbClr val="282725"/>
                </a:solidFill>
                <a:latin typeface="Arial"/>
                <a:ea typeface="Calibri"/>
                <a:cs typeface="Calibri"/>
              </a:rPr>
              <a:t>Below are a list of supplementary questions which can be used to aid conversations during the annual review between manager and employee.</a:t>
            </a:r>
            <a:endParaRPr lang="en-US" sz="3450" b="0">
              <a:solidFill>
                <a:srgbClr val="0070C0"/>
              </a:solidFill>
              <a:latin typeface="Arial"/>
              <a:ea typeface="Calibri"/>
              <a:cs typeface="Calibri"/>
            </a:endParaRPr>
          </a:p>
        </p:txBody>
      </p:sp>
      <p:sp>
        <p:nvSpPr>
          <p:cNvPr id="11" name="Rectangle 10">
            <a:extLst>
              <a:ext uri="{FF2B5EF4-FFF2-40B4-BE49-F238E27FC236}">
                <a16:creationId xmlns:a16="http://schemas.microsoft.com/office/drawing/2014/main" id="{CA3948D9-4045-0177-F536-B6F959D0332F}"/>
              </a:ext>
            </a:extLst>
          </p:cNvPr>
          <p:cNvSpPr/>
          <p:nvPr/>
        </p:nvSpPr>
        <p:spPr>
          <a:xfrm>
            <a:off x="946405" y="3095247"/>
            <a:ext cx="5700539" cy="772668"/>
          </a:xfrm>
          <a:prstGeom prst="rect">
            <a:avLst/>
          </a:prstGeom>
          <a:noFill/>
          <a:ln w="57150">
            <a:solidFill>
              <a:srgbClr val="BDC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lumMod val="50000"/>
                  </a:schemeClr>
                </a:solidFill>
              </a:rPr>
              <a:t>What has gone well in the last year?</a:t>
            </a:r>
            <a:endParaRPr lang="en-GB" sz="2000" b="1">
              <a:solidFill>
                <a:schemeClr val="tx1">
                  <a:lumMod val="50000"/>
                </a:schemeClr>
              </a:solidFill>
            </a:endParaRPr>
          </a:p>
        </p:txBody>
      </p:sp>
      <p:sp>
        <p:nvSpPr>
          <p:cNvPr id="3" name="Rectangle 2">
            <a:extLst>
              <a:ext uri="{FF2B5EF4-FFF2-40B4-BE49-F238E27FC236}">
                <a16:creationId xmlns:a16="http://schemas.microsoft.com/office/drawing/2014/main" id="{7AFB046E-3912-8D9C-97C7-AC168BECD69B}"/>
              </a:ext>
            </a:extLst>
          </p:cNvPr>
          <p:cNvSpPr/>
          <p:nvPr/>
        </p:nvSpPr>
        <p:spPr>
          <a:xfrm>
            <a:off x="946405" y="3867915"/>
            <a:ext cx="5700539" cy="4759509"/>
          </a:xfrm>
          <a:prstGeom prst="rect">
            <a:avLst/>
          </a:prstGeom>
          <a:noFill/>
          <a:ln w="57150">
            <a:solidFill>
              <a:srgbClr val="BDC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28625" indent="-428625">
              <a:buFont typeface="Arial" panose="020B0604020202020204" pitchFamily="34" charset="0"/>
              <a:buChar char="•"/>
            </a:pPr>
            <a:r>
              <a:rPr lang="en-GB" sz="2000">
                <a:solidFill>
                  <a:srgbClr val="010000"/>
                </a:solidFill>
              </a:rPr>
              <a:t>What do you feel the most proud of in the last 12 months?</a:t>
            </a:r>
            <a:br>
              <a:rPr lang="en-GB" sz="2000">
                <a:solidFill>
                  <a:srgbClr val="010000"/>
                </a:solidFill>
              </a:rPr>
            </a:br>
            <a:endParaRPr lang="en-GB" sz="2000">
              <a:solidFill>
                <a:srgbClr val="010000"/>
              </a:solidFill>
            </a:endParaRPr>
          </a:p>
          <a:p>
            <a:pPr marL="428625" indent="-428625">
              <a:buFont typeface="Arial" panose="020B0604020202020204" pitchFamily="34" charset="0"/>
              <a:buChar char="•"/>
            </a:pPr>
            <a:r>
              <a:rPr lang="en-GB" sz="2000">
                <a:solidFill>
                  <a:srgbClr val="010000"/>
                </a:solidFill>
              </a:rPr>
              <a:t>What have you enjoyed working on most over the last year?</a:t>
            </a:r>
            <a:br>
              <a:rPr lang="en-GB" sz="2000">
                <a:solidFill>
                  <a:srgbClr val="010000"/>
                </a:solidFill>
              </a:rPr>
            </a:br>
            <a:endParaRPr lang="en-GB" sz="2000">
              <a:solidFill>
                <a:srgbClr val="010000"/>
              </a:solidFill>
            </a:endParaRPr>
          </a:p>
          <a:p>
            <a:pPr marL="428625" indent="-428625">
              <a:buFont typeface="Arial" panose="020B0604020202020204" pitchFamily="34" charset="0"/>
              <a:buChar char="•"/>
            </a:pPr>
            <a:r>
              <a:rPr lang="en-GB" sz="2000">
                <a:solidFill>
                  <a:srgbClr val="010000"/>
                </a:solidFill>
              </a:rPr>
              <a:t>What sense of achievement did you gain in the last year?</a:t>
            </a:r>
            <a:br>
              <a:rPr lang="en-GB" sz="2000">
                <a:solidFill>
                  <a:srgbClr val="010000"/>
                </a:solidFill>
              </a:rPr>
            </a:br>
            <a:endParaRPr lang="en-GB" sz="2000">
              <a:solidFill>
                <a:srgbClr val="010000"/>
              </a:solidFill>
            </a:endParaRPr>
          </a:p>
          <a:p>
            <a:pPr marL="428625" indent="-428625">
              <a:buFont typeface="Arial" panose="020B0604020202020204" pitchFamily="34" charset="0"/>
              <a:buChar char="•"/>
            </a:pPr>
            <a:r>
              <a:rPr lang="en-GB" sz="2000">
                <a:solidFill>
                  <a:srgbClr val="010000"/>
                </a:solidFill>
              </a:rPr>
              <a:t>Did you feel your achievement was recognised?</a:t>
            </a:r>
          </a:p>
        </p:txBody>
      </p:sp>
      <p:sp>
        <p:nvSpPr>
          <p:cNvPr id="13" name="Rectangle 12">
            <a:extLst>
              <a:ext uri="{FF2B5EF4-FFF2-40B4-BE49-F238E27FC236}">
                <a16:creationId xmlns:a16="http://schemas.microsoft.com/office/drawing/2014/main" id="{93D6EE24-63FA-B4DE-E805-C3BD9398DB88}"/>
              </a:ext>
            </a:extLst>
          </p:cNvPr>
          <p:cNvSpPr/>
          <p:nvPr/>
        </p:nvSpPr>
        <p:spPr>
          <a:xfrm>
            <a:off x="6907920" y="3095247"/>
            <a:ext cx="4279764" cy="772668"/>
          </a:xfrm>
          <a:prstGeom prst="rect">
            <a:avLst/>
          </a:prstGeom>
          <a:solidFill>
            <a:schemeClr val="bg1"/>
          </a:solidFill>
          <a:ln w="57150">
            <a:solidFill>
              <a:srgbClr val="FA9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lumMod val="50000"/>
                  </a:schemeClr>
                </a:solidFill>
              </a:rPr>
              <a:t>What might have gone even better?</a:t>
            </a:r>
            <a:endParaRPr lang="en-GB" sz="2000" b="1">
              <a:solidFill>
                <a:schemeClr val="tx1">
                  <a:lumMod val="50000"/>
                </a:schemeClr>
              </a:solidFill>
            </a:endParaRPr>
          </a:p>
        </p:txBody>
      </p:sp>
      <p:sp>
        <p:nvSpPr>
          <p:cNvPr id="6" name="Rectangle 5">
            <a:extLst>
              <a:ext uri="{FF2B5EF4-FFF2-40B4-BE49-F238E27FC236}">
                <a16:creationId xmlns:a16="http://schemas.microsoft.com/office/drawing/2014/main" id="{B5035961-E552-B586-AEA6-E6A00DACCFDE}"/>
              </a:ext>
            </a:extLst>
          </p:cNvPr>
          <p:cNvSpPr/>
          <p:nvPr/>
        </p:nvSpPr>
        <p:spPr>
          <a:xfrm>
            <a:off x="6907920" y="3867915"/>
            <a:ext cx="4279764" cy="4759509"/>
          </a:xfrm>
          <a:prstGeom prst="rect">
            <a:avLst/>
          </a:prstGeom>
          <a:solidFill>
            <a:schemeClr val="bg1"/>
          </a:solidFill>
          <a:ln w="57150">
            <a:solidFill>
              <a:srgbClr val="FA9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28625" indent="-428625">
              <a:buFont typeface="Arial" panose="020B0604020202020204" pitchFamily="34" charset="0"/>
              <a:buChar char="•"/>
            </a:pPr>
            <a:r>
              <a:rPr lang="en-GB" sz="2000">
                <a:solidFill>
                  <a:srgbClr val="010000"/>
                </a:solidFill>
              </a:rPr>
              <a:t>What has been challenging or had you feeling out of your comfort zone?</a:t>
            </a:r>
            <a:br>
              <a:rPr lang="en-GB" sz="2000">
                <a:solidFill>
                  <a:srgbClr val="010000"/>
                </a:solidFill>
              </a:rPr>
            </a:br>
            <a:endParaRPr lang="en-GB" sz="2000">
              <a:solidFill>
                <a:srgbClr val="010000"/>
              </a:solidFill>
            </a:endParaRPr>
          </a:p>
          <a:p>
            <a:pPr marL="428625" indent="-428625">
              <a:buFont typeface="Arial" panose="020B0604020202020204" pitchFamily="34" charset="0"/>
              <a:buChar char="•"/>
            </a:pPr>
            <a:r>
              <a:rPr lang="en-GB" sz="2000">
                <a:solidFill>
                  <a:srgbClr val="010000"/>
                </a:solidFill>
              </a:rPr>
              <a:t>What have you taken or learned from this experience?</a:t>
            </a:r>
            <a:br>
              <a:rPr lang="en-GB" sz="2000">
                <a:solidFill>
                  <a:srgbClr val="010000"/>
                </a:solidFill>
              </a:rPr>
            </a:br>
            <a:endParaRPr lang="en-GB" sz="2000">
              <a:solidFill>
                <a:srgbClr val="010000"/>
              </a:solidFill>
            </a:endParaRPr>
          </a:p>
          <a:p>
            <a:pPr marL="428625" indent="-428625">
              <a:buFont typeface="Arial" panose="020B0604020202020204" pitchFamily="34" charset="0"/>
              <a:buChar char="•"/>
            </a:pPr>
            <a:r>
              <a:rPr lang="en-GB" sz="2000">
                <a:solidFill>
                  <a:srgbClr val="010000"/>
                </a:solidFill>
              </a:rPr>
              <a:t>What support could help you achieve your goals easier?</a:t>
            </a:r>
          </a:p>
        </p:txBody>
      </p:sp>
      <p:sp>
        <p:nvSpPr>
          <p:cNvPr id="16" name="Rectangle 15">
            <a:extLst>
              <a:ext uri="{FF2B5EF4-FFF2-40B4-BE49-F238E27FC236}">
                <a16:creationId xmlns:a16="http://schemas.microsoft.com/office/drawing/2014/main" id="{A3722478-85F7-1679-DE1A-96817152858B}"/>
              </a:ext>
            </a:extLst>
          </p:cNvPr>
          <p:cNvSpPr/>
          <p:nvPr/>
        </p:nvSpPr>
        <p:spPr>
          <a:xfrm>
            <a:off x="11448664" y="3095247"/>
            <a:ext cx="6162683" cy="772668"/>
          </a:xfrm>
          <a:prstGeom prst="rect">
            <a:avLst/>
          </a:prstGeom>
          <a:solidFill>
            <a:schemeClr val="bg1"/>
          </a:solidFill>
          <a:ln w="57150">
            <a:solidFill>
              <a:srgbClr val="36AF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lumMod val="50000"/>
                  </a:schemeClr>
                </a:solidFill>
              </a:rPr>
              <a:t>What do you want to achieve / focus on for the year(s) ahead?</a:t>
            </a:r>
            <a:endParaRPr lang="en-GB" sz="2000" b="1">
              <a:solidFill>
                <a:schemeClr val="tx1">
                  <a:lumMod val="50000"/>
                </a:schemeClr>
              </a:solidFill>
            </a:endParaRPr>
          </a:p>
        </p:txBody>
      </p:sp>
      <p:sp>
        <p:nvSpPr>
          <p:cNvPr id="7" name="Rectangle 6">
            <a:extLst>
              <a:ext uri="{FF2B5EF4-FFF2-40B4-BE49-F238E27FC236}">
                <a16:creationId xmlns:a16="http://schemas.microsoft.com/office/drawing/2014/main" id="{3B78B810-E729-1E73-2AD8-CB7E3FB07394}"/>
              </a:ext>
            </a:extLst>
          </p:cNvPr>
          <p:cNvSpPr/>
          <p:nvPr/>
        </p:nvSpPr>
        <p:spPr>
          <a:xfrm>
            <a:off x="11448665" y="3867915"/>
            <a:ext cx="6162683" cy="4759509"/>
          </a:xfrm>
          <a:prstGeom prst="rect">
            <a:avLst/>
          </a:prstGeom>
          <a:solidFill>
            <a:schemeClr val="bg1"/>
          </a:solidFill>
          <a:ln w="57150">
            <a:solidFill>
              <a:srgbClr val="36AF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28625" indent="-428625">
              <a:buFont typeface="Arial" panose="020B0604020202020204" pitchFamily="34" charset="0"/>
              <a:buChar char="•"/>
            </a:pPr>
            <a:r>
              <a:rPr lang="en-GB" sz="2000">
                <a:solidFill>
                  <a:srgbClr val="010000"/>
                </a:solidFill>
              </a:rPr>
              <a:t>What do you think your objectives should be?</a:t>
            </a:r>
          </a:p>
          <a:p>
            <a:pPr marL="428625" indent="-428625">
              <a:buFont typeface="Arial" panose="020B0604020202020204" pitchFamily="34" charset="0"/>
              <a:buChar char="•"/>
            </a:pPr>
            <a:r>
              <a:rPr lang="en-GB" sz="2000">
                <a:solidFill>
                  <a:srgbClr val="010000"/>
                </a:solidFill>
              </a:rPr>
              <a:t>What is your plan for achieving these objectives?</a:t>
            </a:r>
          </a:p>
          <a:p>
            <a:pPr marL="428625" indent="-428625">
              <a:buFont typeface="Arial" panose="020B0604020202020204" pitchFamily="34" charset="0"/>
              <a:buChar char="•"/>
            </a:pPr>
            <a:r>
              <a:rPr lang="en-GB" sz="2000">
                <a:solidFill>
                  <a:srgbClr val="010000"/>
                </a:solidFill>
              </a:rPr>
              <a:t>What barriers / challenges might get in the way of achieving these objectives?</a:t>
            </a:r>
          </a:p>
          <a:p>
            <a:pPr marL="428625" indent="-428625">
              <a:buFont typeface="Arial" panose="020B0604020202020204" pitchFamily="34" charset="0"/>
              <a:buChar char="•"/>
            </a:pPr>
            <a:r>
              <a:rPr lang="en-GB" sz="2000">
                <a:solidFill>
                  <a:srgbClr val="010000"/>
                </a:solidFill>
              </a:rPr>
              <a:t>What are your thoughts on the best way to overcome these barriers / challenges?</a:t>
            </a:r>
          </a:p>
          <a:p>
            <a:pPr marL="428625" indent="-428625">
              <a:buFont typeface="Arial" panose="020B0604020202020204" pitchFamily="34" charset="0"/>
              <a:buChar char="•"/>
            </a:pPr>
            <a:r>
              <a:rPr lang="en-GB" sz="2000">
                <a:solidFill>
                  <a:srgbClr val="010000"/>
                </a:solidFill>
              </a:rPr>
              <a:t>How can I help you? What other support do you need?</a:t>
            </a:r>
          </a:p>
          <a:p>
            <a:pPr marL="428625" indent="-428625">
              <a:buFont typeface="Arial" panose="020B0604020202020204" pitchFamily="34" charset="0"/>
              <a:buChar char="•"/>
            </a:pPr>
            <a:r>
              <a:rPr lang="en-GB" sz="2000">
                <a:solidFill>
                  <a:srgbClr val="010000"/>
                </a:solidFill>
              </a:rPr>
              <a:t>How are you hoping to develop in the next 12 months?</a:t>
            </a:r>
          </a:p>
          <a:p>
            <a:pPr marL="428625" indent="-428625">
              <a:buFont typeface="Arial" panose="020B0604020202020204" pitchFamily="34" charset="0"/>
              <a:buChar char="•"/>
            </a:pPr>
            <a:r>
              <a:rPr lang="en-GB" sz="2000">
                <a:solidFill>
                  <a:srgbClr val="010000"/>
                </a:solidFill>
              </a:rPr>
              <a:t>Where do you see your career in the future?</a:t>
            </a:r>
          </a:p>
        </p:txBody>
      </p:sp>
    </p:spTree>
    <p:extLst>
      <p:ext uri="{BB962C8B-B14F-4D97-AF65-F5344CB8AC3E}">
        <p14:creationId xmlns:p14="http://schemas.microsoft.com/office/powerpoint/2010/main" val="295671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2B3314-58BE-507A-6C53-945592E48447}"/>
              </a:ext>
            </a:extLst>
          </p:cNvPr>
          <p:cNvSpPr txBox="1">
            <a:spLocks noGrp="1"/>
          </p:cNvSpPr>
          <p:nvPr>
            <p:ph type="title"/>
          </p:nvPr>
        </p:nvSpPr>
        <p:spPr>
          <a:xfrm>
            <a:off x="1028701" y="5"/>
            <a:ext cx="16664939" cy="2029967"/>
          </a:xfrm>
        </p:spPr>
        <p:txBody>
          <a:bodyPr>
            <a:normAutofit/>
          </a:bodyPr>
          <a:lstStyle/>
          <a:p>
            <a:r>
              <a:rPr lang="en-GB" sz="3600">
                <a:solidFill>
                  <a:srgbClr val="E6007E"/>
                </a:solidFill>
                <a:latin typeface="Arial"/>
                <a:ea typeface="Calibri"/>
                <a:cs typeface="Calibri"/>
              </a:rPr>
              <a:t>Annual Conversation Form</a:t>
            </a:r>
            <a:br>
              <a:rPr lang="en-GB" sz="2400">
                <a:solidFill>
                  <a:srgbClr val="514E49"/>
                </a:solidFill>
                <a:latin typeface="Arial"/>
                <a:ea typeface="Calibri" pitchFamily="34"/>
                <a:cs typeface="Calibri" pitchFamily="34"/>
              </a:rPr>
            </a:br>
            <a:br>
              <a:rPr lang="en-US" sz="2400" b="0">
                <a:solidFill>
                  <a:srgbClr val="514E49"/>
                </a:solidFill>
                <a:latin typeface="Arial"/>
                <a:ea typeface="Calibri"/>
                <a:cs typeface="Calibri"/>
              </a:rPr>
            </a:br>
            <a:r>
              <a:rPr lang="en-GB" sz="2400">
                <a:solidFill>
                  <a:srgbClr val="514E49"/>
                </a:solidFill>
              </a:rPr>
              <a:t>(Record brief bullet points only – goals can be short &amp; long term)</a:t>
            </a:r>
            <a:endParaRPr lang="en-US" sz="2400" b="0">
              <a:solidFill>
                <a:srgbClr val="514E49"/>
              </a:solidFill>
              <a:latin typeface="Arial"/>
              <a:ea typeface="Calibri"/>
              <a:cs typeface="Calibri"/>
            </a:endParaRPr>
          </a:p>
        </p:txBody>
      </p:sp>
      <p:graphicFrame>
        <p:nvGraphicFramePr>
          <p:cNvPr id="7" name="Table 6">
            <a:extLst>
              <a:ext uri="{FF2B5EF4-FFF2-40B4-BE49-F238E27FC236}">
                <a16:creationId xmlns:a16="http://schemas.microsoft.com/office/drawing/2014/main" id="{3BAE5C16-CCDC-BDD7-4B66-ABFE04554E0E}"/>
              </a:ext>
            </a:extLst>
          </p:cNvPr>
          <p:cNvGraphicFramePr>
            <a:graphicFrameLocks noGrp="1"/>
          </p:cNvGraphicFramePr>
          <p:nvPr>
            <p:extLst>
              <p:ext uri="{D42A27DB-BD31-4B8C-83A1-F6EECF244321}">
                <p14:modId xmlns:p14="http://schemas.microsoft.com/office/powerpoint/2010/main" val="3459529041"/>
              </p:ext>
            </p:extLst>
          </p:nvPr>
        </p:nvGraphicFramePr>
        <p:xfrm>
          <a:off x="1121283" y="2048482"/>
          <a:ext cx="16010002" cy="888574"/>
        </p:xfrm>
        <a:graphic>
          <a:graphicData uri="http://schemas.openxmlformats.org/drawingml/2006/table">
            <a:tbl>
              <a:tblPr firstRow="1" firstCol="1" bandRow="1">
                <a:tableStyleId>{5C22544A-7EE6-4342-B048-85BDC9FD1C3A}</a:tableStyleId>
              </a:tblPr>
              <a:tblGrid>
                <a:gridCol w="3142829">
                  <a:extLst>
                    <a:ext uri="{9D8B030D-6E8A-4147-A177-3AD203B41FA5}">
                      <a16:colId xmlns:a16="http://schemas.microsoft.com/office/drawing/2014/main" val="3337617473"/>
                    </a:ext>
                  </a:extLst>
                </a:gridCol>
                <a:gridCol w="4862172">
                  <a:extLst>
                    <a:ext uri="{9D8B030D-6E8A-4147-A177-3AD203B41FA5}">
                      <a16:colId xmlns:a16="http://schemas.microsoft.com/office/drawing/2014/main" val="1209936761"/>
                    </a:ext>
                  </a:extLst>
                </a:gridCol>
                <a:gridCol w="3405195">
                  <a:extLst>
                    <a:ext uri="{9D8B030D-6E8A-4147-A177-3AD203B41FA5}">
                      <a16:colId xmlns:a16="http://schemas.microsoft.com/office/drawing/2014/main" val="3184455040"/>
                    </a:ext>
                  </a:extLst>
                </a:gridCol>
                <a:gridCol w="4599806">
                  <a:extLst>
                    <a:ext uri="{9D8B030D-6E8A-4147-A177-3AD203B41FA5}">
                      <a16:colId xmlns:a16="http://schemas.microsoft.com/office/drawing/2014/main" val="1277122621"/>
                    </a:ext>
                  </a:extLst>
                </a:gridCol>
              </a:tblGrid>
              <a:tr h="447530">
                <a:tc>
                  <a:txBody>
                    <a:bodyPr/>
                    <a:lstStyle/>
                    <a:p>
                      <a:pPr algn="l">
                        <a:lnSpc>
                          <a:spcPct val="115000"/>
                        </a:lnSpc>
                        <a:spcAft>
                          <a:spcPts val="1000"/>
                        </a:spcAft>
                        <a:buNone/>
                      </a:pPr>
                      <a:r>
                        <a:rPr lang="en-GB" sz="2100">
                          <a:effectLst/>
                        </a:rPr>
                        <a:t>Emplo</a:t>
                      </a:r>
                      <a:r>
                        <a:rPr lang="en-GB" sz="2100" spc="-5">
                          <a:effectLst/>
                        </a:rPr>
                        <a:t>y</a:t>
                      </a:r>
                      <a:r>
                        <a:rPr lang="en-GB" sz="2100">
                          <a:effectLst/>
                        </a:rPr>
                        <a:t>ee</a:t>
                      </a:r>
                      <a:r>
                        <a:rPr lang="en-GB" sz="2100" spc="-35">
                          <a:effectLst/>
                        </a:rPr>
                        <a:t> </a:t>
                      </a:r>
                      <a:r>
                        <a:rPr lang="en-GB" sz="2100">
                          <a:effectLst/>
                        </a:rPr>
                        <a:t>N</a:t>
                      </a:r>
                      <a:r>
                        <a:rPr lang="en-GB" sz="2100" spc="-5">
                          <a:effectLst/>
                        </a:rPr>
                        <a:t>a</a:t>
                      </a:r>
                      <a:r>
                        <a:rPr lang="en-GB" sz="2100">
                          <a:effectLst/>
                        </a:rPr>
                        <a:t>me: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rgbClr val="514E49"/>
                    </a:solidFill>
                  </a:tcPr>
                </a:tc>
                <a:tc>
                  <a:txBody>
                    <a:bodyPr/>
                    <a:lstStyle/>
                    <a:p>
                      <a:pPr algn="l">
                        <a:lnSpc>
                          <a:spcPct val="115000"/>
                        </a:lnSpc>
                        <a:spcAft>
                          <a:spcPts val="1000"/>
                        </a:spcAft>
                        <a:buNone/>
                      </a:pPr>
                      <a:r>
                        <a:rPr lang="en-GB" sz="18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chemeClr val="bg1">
                        <a:lumMod val="75000"/>
                      </a:schemeClr>
                    </a:solidFill>
                  </a:tcPr>
                </a:tc>
                <a:tc>
                  <a:txBody>
                    <a:bodyPr/>
                    <a:lstStyle/>
                    <a:p>
                      <a:pPr algn="l">
                        <a:lnSpc>
                          <a:spcPct val="115000"/>
                        </a:lnSpc>
                        <a:spcAft>
                          <a:spcPts val="1000"/>
                        </a:spcAft>
                        <a:buNone/>
                      </a:pPr>
                      <a:r>
                        <a:rPr lang="en-GB" sz="2100">
                          <a:effectLst/>
                        </a:rPr>
                        <a:t>Emplo</a:t>
                      </a:r>
                      <a:r>
                        <a:rPr lang="en-GB" sz="2100" spc="-5">
                          <a:effectLst/>
                        </a:rPr>
                        <a:t>y</a:t>
                      </a:r>
                      <a:r>
                        <a:rPr lang="en-GB" sz="2100">
                          <a:effectLst/>
                        </a:rPr>
                        <a:t>ee</a:t>
                      </a:r>
                      <a:r>
                        <a:rPr lang="en-GB" sz="2100" spc="-35">
                          <a:effectLst/>
                        </a:rPr>
                        <a:t> </a:t>
                      </a:r>
                      <a:r>
                        <a:rPr lang="en-GB" sz="2100">
                          <a:effectLst/>
                        </a:rPr>
                        <a:t>Number:</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rgbClr val="514E49"/>
                    </a:solidFill>
                  </a:tcPr>
                </a:tc>
                <a:tc>
                  <a:txBody>
                    <a:bodyPr/>
                    <a:lstStyle/>
                    <a:p>
                      <a:pPr algn="l">
                        <a:lnSpc>
                          <a:spcPct val="115000"/>
                        </a:lnSpc>
                        <a:spcAft>
                          <a:spcPts val="1000"/>
                        </a:spcAft>
                        <a:buNone/>
                      </a:pPr>
                      <a:r>
                        <a:rPr lang="en-GB" sz="18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chemeClr val="bg1">
                        <a:lumMod val="75000"/>
                      </a:schemeClr>
                    </a:solidFill>
                  </a:tcPr>
                </a:tc>
                <a:extLst>
                  <a:ext uri="{0D108BD9-81ED-4DB2-BD59-A6C34878D82A}">
                    <a16:rowId xmlns:a16="http://schemas.microsoft.com/office/drawing/2014/main" val="3520627218"/>
                  </a:ext>
                </a:extLst>
              </a:tr>
              <a:tr h="441044">
                <a:tc>
                  <a:txBody>
                    <a:bodyPr/>
                    <a:lstStyle/>
                    <a:p>
                      <a:pPr algn="l">
                        <a:lnSpc>
                          <a:spcPct val="115000"/>
                        </a:lnSpc>
                        <a:spcAft>
                          <a:spcPts val="1000"/>
                        </a:spcAft>
                        <a:buNone/>
                      </a:pPr>
                      <a:r>
                        <a:rPr lang="en-GB" sz="2100">
                          <a:effectLst/>
                        </a:rPr>
                        <a:t>Job</a:t>
                      </a:r>
                      <a:r>
                        <a:rPr lang="en-GB" sz="2100" spc="-40">
                          <a:effectLst/>
                        </a:rPr>
                        <a:t> </a:t>
                      </a:r>
                      <a:r>
                        <a:rPr lang="en-GB" sz="2100" spc="-60">
                          <a:effectLst/>
                        </a:rPr>
                        <a:t>T</a:t>
                      </a:r>
                      <a:r>
                        <a:rPr lang="en-GB" sz="2100">
                          <a:effectLst/>
                        </a:rPr>
                        <a:t>i</a:t>
                      </a:r>
                      <a:r>
                        <a:rPr lang="en-GB" sz="2100" spc="-10">
                          <a:effectLst/>
                        </a:rPr>
                        <a:t>t</a:t>
                      </a:r>
                      <a:r>
                        <a:rPr lang="en-GB" sz="2100">
                          <a:effectLst/>
                        </a:rPr>
                        <a:t>le: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rgbClr val="514E49"/>
                    </a:solidFill>
                  </a:tcPr>
                </a:tc>
                <a:tc>
                  <a:txBody>
                    <a:bodyPr/>
                    <a:lstStyle/>
                    <a:p>
                      <a:pPr algn="l">
                        <a:lnSpc>
                          <a:spcPct val="115000"/>
                        </a:lnSpc>
                        <a:spcAft>
                          <a:spcPts val="1000"/>
                        </a:spcAft>
                        <a:buNone/>
                      </a:pPr>
                      <a:r>
                        <a:rPr lang="en-GB" sz="18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chemeClr val="bg1">
                        <a:lumMod val="75000"/>
                      </a:schemeClr>
                    </a:solidFill>
                  </a:tcPr>
                </a:tc>
                <a:tc>
                  <a:txBody>
                    <a:bodyPr/>
                    <a:lstStyle/>
                    <a:p>
                      <a:pPr algn="l">
                        <a:lnSpc>
                          <a:spcPct val="115000"/>
                        </a:lnSpc>
                        <a:spcAft>
                          <a:spcPts val="1000"/>
                        </a:spcAft>
                        <a:buNone/>
                      </a:pPr>
                      <a:r>
                        <a:rPr lang="en-GB" sz="2100" b="1">
                          <a:solidFill>
                            <a:schemeClr val="bg1"/>
                          </a:solidFill>
                          <a:effectLst/>
                        </a:rPr>
                        <a:t>Date:</a:t>
                      </a:r>
                      <a:endParaRPr lang="en-GB"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rgbClr val="514E49"/>
                    </a:solidFill>
                  </a:tcPr>
                </a:tc>
                <a:tc>
                  <a:txBody>
                    <a:bodyPr/>
                    <a:lstStyle/>
                    <a:p>
                      <a:pPr algn="l">
                        <a:lnSpc>
                          <a:spcPct val="115000"/>
                        </a:lnSpc>
                        <a:spcAft>
                          <a:spcPts val="1000"/>
                        </a:spcAft>
                        <a:buNone/>
                      </a:pPr>
                      <a:r>
                        <a:rPr lang="en-GB" sz="18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chemeClr val="bg1">
                        <a:lumMod val="75000"/>
                      </a:schemeClr>
                    </a:solidFill>
                  </a:tcPr>
                </a:tc>
                <a:extLst>
                  <a:ext uri="{0D108BD9-81ED-4DB2-BD59-A6C34878D82A}">
                    <a16:rowId xmlns:a16="http://schemas.microsoft.com/office/drawing/2014/main" val="4265328888"/>
                  </a:ext>
                </a:extLst>
              </a:tr>
            </a:tbl>
          </a:graphicData>
        </a:graphic>
      </p:graphicFrame>
      <p:graphicFrame>
        <p:nvGraphicFramePr>
          <p:cNvPr id="8" name="Table 7">
            <a:extLst>
              <a:ext uri="{FF2B5EF4-FFF2-40B4-BE49-F238E27FC236}">
                <a16:creationId xmlns:a16="http://schemas.microsoft.com/office/drawing/2014/main" id="{8D6F3DEC-3316-5341-424C-754C3C2F24B0}"/>
              </a:ext>
            </a:extLst>
          </p:cNvPr>
          <p:cNvGraphicFramePr>
            <a:graphicFrameLocks noGrp="1"/>
          </p:cNvGraphicFramePr>
          <p:nvPr>
            <p:extLst>
              <p:ext uri="{D42A27DB-BD31-4B8C-83A1-F6EECF244321}">
                <p14:modId xmlns:p14="http://schemas.microsoft.com/office/powerpoint/2010/main" val="2447978884"/>
              </p:ext>
            </p:extLst>
          </p:nvPr>
        </p:nvGraphicFramePr>
        <p:xfrm>
          <a:off x="1121283" y="3121931"/>
          <a:ext cx="16010002" cy="5939670"/>
        </p:xfrm>
        <a:graphic>
          <a:graphicData uri="http://schemas.openxmlformats.org/drawingml/2006/table">
            <a:tbl>
              <a:tblPr firstRow="1" firstCol="1" bandRow="1">
                <a:tableStyleId>{5C22544A-7EE6-4342-B048-85BDC9FD1C3A}</a:tableStyleId>
              </a:tblPr>
              <a:tblGrid>
                <a:gridCol w="8005001">
                  <a:extLst>
                    <a:ext uri="{9D8B030D-6E8A-4147-A177-3AD203B41FA5}">
                      <a16:colId xmlns:a16="http://schemas.microsoft.com/office/drawing/2014/main" val="2918609890"/>
                    </a:ext>
                  </a:extLst>
                </a:gridCol>
                <a:gridCol w="8005001">
                  <a:extLst>
                    <a:ext uri="{9D8B030D-6E8A-4147-A177-3AD203B41FA5}">
                      <a16:colId xmlns:a16="http://schemas.microsoft.com/office/drawing/2014/main" val="318282804"/>
                    </a:ext>
                  </a:extLst>
                </a:gridCol>
              </a:tblGrid>
              <a:tr h="805091">
                <a:tc>
                  <a:txBody>
                    <a:bodyPr/>
                    <a:lstStyle/>
                    <a:p>
                      <a:pPr algn="ctr">
                        <a:lnSpc>
                          <a:spcPct val="100000"/>
                        </a:lnSpc>
                        <a:spcAft>
                          <a:spcPts val="1000"/>
                        </a:spcAft>
                        <a:buNone/>
                      </a:pPr>
                      <a:r>
                        <a:rPr lang="en-GB" sz="2000">
                          <a:solidFill>
                            <a:srgbClr val="010000"/>
                          </a:solidFill>
                          <a:effectLst/>
                        </a:rPr>
                        <a:t>Wh</a:t>
                      </a:r>
                      <a:r>
                        <a:rPr lang="en-GB" sz="2000" spc="-5">
                          <a:solidFill>
                            <a:srgbClr val="010000"/>
                          </a:solidFill>
                          <a:effectLst/>
                        </a:rPr>
                        <a:t>a</a:t>
                      </a:r>
                      <a:r>
                        <a:rPr lang="en-GB" sz="2000">
                          <a:solidFill>
                            <a:srgbClr val="010000"/>
                          </a:solidFill>
                          <a:effectLst/>
                        </a:rPr>
                        <a:t>t</a:t>
                      </a:r>
                      <a:r>
                        <a:rPr lang="en-GB" sz="2000" spc="-100">
                          <a:solidFill>
                            <a:srgbClr val="010000"/>
                          </a:solidFill>
                          <a:effectLst/>
                        </a:rPr>
                        <a:t>’</a:t>
                      </a:r>
                      <a:r>
                        <a:rPr lang="en-GB" sz="2000">
                          <a:solidFill>
                            <a:srgbClr val="010000"/>
                          </a:solidFill>
                          <a:effectLst/>
                        </a:rPr>
                        <a:t>s</a:t>
                      </a:r>
                      <a:r>
                        <a:rPr lang="en-GB" sz="2000" spc="-5">
                          <a:solidFill>
                            <a:srgbClr val="010000"/>
                          </a:solidFill>
                          <a:effectLst/>
                        </a:rPr>
                        <a:t> </a:t>
                      </a:r>
                      <a:r>
                        <a:rPr lang="en-GB" sz="2000">
                          <a:solidFill>
                            <a:srgbClr val="010000"/>
                          </a:solidFill>
                          <a:effectLst/>
                        </a:rPr>
                        <a:t>gone</a:t>
                      </a:r>
                      <a:r>
                        <a:rPr lang="en-GB" sz="2000" spc="-20">
                          <a:solidFill>
                            <a:srgbClr val="010000"/>
                          </a:solidFill>
                          <a:effectLst/>
                        </a:rPr>
                        <a:t> </a:t>
                      </a:r>
                      <a:r>
                        <a:rPr lang="en-GB" sz="2000">
                          <a:solidFill>
                            <a:srgbClr val="010000"/>
                          </a:solidFill>
                          <a:effectLst/>
                        </a:rPr>
                        <a:t>we</a:t>
                      </a:r>
                      <a:r>
                        <a:rPr lang="en-GB" sz="2000" spc="5">
                          <a:solidFill>
                            <a:srgbClr val="010000"/>
                          </a:solidFill>
                          <a:effectLst/>
                        </a:rPr>
                        <a:t>l</a:t>
                      </a:r>
                      <a:r>
                        <a:rPr lang="en-GB" sz="2000">
                          <a:solidFill>
                            <a:srgbClr val="010000"/>
                          </a:solidFill>
                          <a:effectLst/>
                        </a:rPr>
                        <a:t>l</a:t>
                      </a:r>
                      <a:r>
                        <a:rPr lang="en-GB" sz="2000" spc="-25">
                          <a:solidFill>
                            <a:srgbClr val="010000"/>
                          </a:solidFill>
                          <a:effectLst/>
                        </a:rPr>
                        <a:t> </a:t>
                      </a:r>
                      <a:r>
                        <a:rPr lang="en-GB" sz="2000">
                          <a:solidFill>
                            <a:srgbClr val="010000"/>
                          </a:solidFill>
                          <a:effectLst/>
                        </a:rPr>
                        <a:t>th</a:t>
                      </a:r>
                      <a:r>
                        <a:rPr lang="en-GB" sz="2000" spc="-10">
                          <a:solidFill>
                            <a:srgbClr val="010000"/>
                          </a:solidFill>
                          <a:effectLst/>
                        </a:rPr>
                        <a:t>i</a:t>
                      </a:r>
                      <a:r>
                        <a:rPr lang="en-GB" sz="2000">
                          <a:solidFill>
                            <a:srgbClr val="010000"/>
                          </a:solidFill>
                          <a:effectLst/>
                        </a:rPr>
                        <a:t>s</a:t>
                      </a:r>
                      <a:r>
                        <a:rPr lang="en-GB" sz="2000" spc="-5">
                          <a:solidFill>
                            <a:srgbClr val="010000"/>
                          </a:solidFill>
                          <a:effectLst/>
                        </a:rPr>
                        <a:t> </a:t>
                      </a:r>
                      <a:r>
                        <a:rPr lang="en-GB" sz="2000">
                          <a:solidFill>
                            <a:srgbClr val="010000"/>
                          </a:solidFill>
                          <a:effectLst/>
                        </a:rPr>
                        <a:t>yea</a:t>
                      </a:r>
                      <a:r>
                        <a:rPr lang="en-GB" sz="2000" spc="-10">
                          <a:solidFill>
                            <a:srgbClr val="010000"/>
                          </a:solidFill>
                          <a:effectLst/>
                        </a:rPr>
                        <a:t>r?</a:t>
                      </a:r>
                      <a:br>
                        <a:rPr lang="en-GB" sz="2000" spc="-10">
                          <a:solidFill>
                            <a:srgbClr val="010000"/>
                          </a:solidFill>
                          <a:effectLst/>
                        </a:rPr>
                      </a:br>
                      <a:r>
                        <a:rPr lang="en-GB" sz="2000">
                          <a:solidFill>
                            <a:srgbClr val="010000"/>
                          </a:solidFill>
                          <a:effectLst/>
                        </a:rPr>
                        <a:t>(Achievements</a:t>
                      </a:r>
                      <a:r>
                        <a:rPr lang="en-GB" sz="2000" spc="-45">
                          <a:solidFill>
                            <a:srgbClr val="010000"/>
                          </a:solidFill>
                          <a:effectLst/>
                        </a:rPr>
                        <a:t>)</a:t>
                      </a:r>
                      <a:endParaRPr lang="en-GB" sz="1600">
                        <a:solidFill>
                          <a:srgbClr val="01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61" marR="88361" marT="0" marB="0" anchor="ctr">
                    <a:solidFill>
                      <a:schemeClr val="bg1">
                        <a:lumMod val="75000"/>
                      </a:schemeClr>
                    </a:solidFill>
                  </a:tcPr>
                </a:tc>
                <a:tc>
                  <a:txBody>
                    <a:bodyPr/>
                    <a:lstStyle/>
                    <a:p>
                      <a:pPr marL="120650" algn="ctr">
                        <a:lnSpc>
                          <a:spcPct val="115000"/>
                        </a:lnSpc>
                        <a:spcAft>
                          <a:spcPts val="1000"/>
                        </a:spcAft>
                        <a:buNone/>
                        <a:tabLst>
                          <a:tab pos="4634230" algn="l"/>
                        </a:tabLst>
                      </a:pPr>
                      <a:r>
                        <a:rPr lang="en-GB" sz="2000" spc="20">
                          <a:solidFill>
                            <a:srgbClr val="010000"/>
                          </a:solidFill>
                          <a:effectLst/>
                        </a:rPr>
                        <a:t>W</a:t>
                      </a:r>
                      <a:r>
                        <a:rPr lang="en-GB" sz="2000">
                          <a:solidFill>
                            <a:srgbClr val="010000"/>
                          </a:solidFill>
                          <a:effectLst/>
                        </a:rPr>
                        <a:t>h</a:t>
                      </a:r>
                      <a:r>
                        <a:rPr lang="en-GB" sz="2000" spc="-10">
                          <a:solidFill>
                            <a:srgbClr val="010000"/>
                          </a:solidFill>
                          <a:effectLst/>
                        </a:rPr>
                        <a:t>a</a:t>
                      </a:r>
                      <a:r>
                        <a:rPr lang="en-GB" sz="2000">
                          <a:solidFill>
                            <a:srgbClr val="010000"/>
                          </a:solidFill>
                          <a:effectLst/>
                        </a:rPr>
                        <a:t>t</a:t>
                      </a:r>
                      <a:r>
                        <a:rPr lang="en-GB" sz="2000" spc="-20">
                          <a:solidFill>
                            <a:srgbClr val="010000"/>
                          </a:solidFill>
                          <a:effectLst/>
                        </a:rPr>
                        <a:t> </a:t>
                      </a:r>
                      <a:r>
                        <a:rPr lang="en-GB" sz="2000">
                          <a:solidFill>
                            <a:srgbClr val="010000"/>
                          </a:solidFill>
                          <a:effectLst/>
                        </a:rPr>
                        <a:t>m</a:t>
                      </a:r>
                      <a:r>
                        <a:rPr lang="en-GB" sz="2000" spc="-10">
                          <a:solidFill>
                            <a:srgbClr val="010000"/>
                          </a:solidFill>
                          <a:effectLst/>
                        </a:rPr>
                        <a:t>i</a:t>
                      </a:r>
                      <a:r>
                        <a:rPr lang="en-GB" sz="2000">
                          <a:solidFill>
                            <a:srgbClr val="010000"/>
                          </a:solidFill>
                          <a:effectLst/>
                        </a:rPr>
                        <a:t>ght</a:t>
                      </a:r>
                      <a:r>
                        <a:rPr lang="en-GB" sz="2000" spc="-5">
                          <a:solidFill>
                            <a:srgbClr val="010000"/>
                          </a:solidFill>
                          <a:effectLst/>
                        </a:rPr>
                        <a:t> </a:t>
                      </a:r>
                      <a:r>
                        <a:rPr lang="en-GB" sz="2000">
                          <a:solidFill>
                            <a:srgbClr val="010000"/>
                          </a:solidFill>
                          <a:effectLst/>
                        </a:rPr>
                        <a:t>ha</a:t>
                      </a:r>
                      <a:r>
                        <a:rPr lang="en-GB" sz="2000" spc="-10">
                          <a:solidFill>
                            <a:srgbClr val="010000"/>
                          </a:solidFill>
                          <a:effectLst/>
                        </a:rPr>
                        <a:t>v</a:t>
                      </a:r>
                      <a:r>
                        <a:rPr lang="en-GB" sz="2000">
                          <a:solidFill>
                            <a:srgbClr val="010000"/>
                          </a:solidFill>
                          <a:effectLst/>
                        </a:rPr>
                        <a:t>e gone</a:t>
                      </a:r>
                      <a:r>
                        <a:rPr lang="en-GB" sz="2000" spc="-25">
                          <a:solidFill>
                            <a:srgbClr val="010000"/>
                          </a:solidFill>
                          <a:effectLst/>
                        </a:rPr>
                        <a:t> </a:t>
                      </a:r>
                      <a:r>
                        <a:rPr lang="en-GB" sz="2000">
                          <a:solidFill>
                            <a:srgbClr val="010000"/>
                          </a:solidFill>
                          <a:effectLst/>
                        </a:rPr>
                        <a:t>even</a:t>
                      </a:r>
                      <a:r>
                        <a:rPr lang="en-GB" sz="2000" spc="-5">
                          <a:solidFill>
                            <a:srgbClr val="010000"/>
                          </a:solidFill>
                          <a:effectLst/>
                        </a:rPr>
                        <a:t> </a:t>
                      </a:r>
                      <a:r>
                        <a:rPr lang="en-GB" sz="2000">
                          <a:solidFill>
                            <a:srgbClr val="010000"/>
                          </a:solidFill>
                          <a:effectLst/>
                        </a:rPr>
                        <a:t>bet</a:t>
                      </a:r>
                      <a:r>
                        <a:rPr lang="en-GB" sz="2000" spc="-10">
                          <a:solidFill>
                            <a:srgbClr val="010000"/>
                          </a:solidFill>
                          <a:effectLst/>
                        </a:rPr>
                        <a:t>t</a:t>
                      </a:r>
                      <a:r>
                        <a:rPr lang="en-GB" sz="2000">
                          <a:solidFill>
                            <a:srgbClr val="010000"/>
                          </a:solidFill>
                          <a:effectLst/>
                        </a:rPr>
                        <a:t>er </a:t>
                      </a:r>
                      <a:r>
                        <a:rPr lang="en-GB" sz="2000" spc="-10">
                          <a:solidFill>
                            <a:srgbClr val="010000"/>
                          </a:solidFill>
                          <a:effectLst/>
                        </a:rPr>
                        <a:t>t</a:t>
                      </a:r>
                      <a:r>
                        <a:rPr lang="en-GB" sz="2000">
                          <a:solidFill>
                            <a:srgbClr val="010000"/>
                          </a:solidFill>
                          <a:effectLst/>
                        </a:rPr>
                        <a:t>h</a:t>
                      </a:r>
                      <a:r>
                        <a:rPr lang="en-GB" sz="2000" spc="-5">
                          <a:solidFill>
                            <a:srgbClr val="010000"/>
                          </a:solidFill>
                          <a:effectLst/>
                        </a:rPr>
                        <a:t>i</a:t>
                      </a:r>
                      <a:r>
                        <a:rPr lang="en-GB" sz="2000">
                          <a:solidFill>
                            <a:srgbClr val="010000"/>
                          </a:solidFill>
                          <a:effectLst/>
                        </a:rPr>
                        <a:t>s</a:t>
                      </a:r>
                      <a:r>
                        <a:rPr lang="en-GB" sz="2000" spc="-5">
                          <a:solidFill>
                            <a:srgbClr val="010000"/>
                          </a:solidFill>
                          <a:effectLst/>
                        </a:rPr>
                        <a:t> </a:t>
                      </a:r>
                      <a:r>
                        <a:rPr lang="en-GB" sz="2000">
                          <a:solidFill>
                            <a:srgbClr val="010000"/>
                          </a:solidFill>
                          <a:effectLst/>
                        </a:rPr>
                        <a:t>ye</a:t>
                      </a:r>
                      <a:r>
                        <a:rPr lang="en-GB" sz="2000" spc="-10">
                          <a:solidFill>
                            <a:srgbClr val="010000"/>
                          </a:solidFill>
                          <a:effectLst/>
                        </a:rPr>
                        <a:t>ar</a:t>
                      </a:r>
                      <a:r>
                        <a:rPr lang="en-GB" sz="2000">
                          <a:solidFill>
                            <a:srgbClr val="010000"/>
                          </a:solidFill>
                          <a:effectLst/>
                        </a:rPr>
                        <a:t>?</a:t>
                      </a:r>
                      <a:br>
                        <a:rPr lang="en-GB" sz="2000">
                          <a:solidFill>
                            <a:srgbClr val="010000"/>
                          </a:solidFill>
                          <a:effectLst/>
                        </a:rPr>
                      </a:br>
                      <a:r>
                        <a:rPr lang="en-GB" sz="2000">
                          <a:solidFill>
                            <a:srgbClr val="010000"/>
                          </a:solidFill>
                          <a:effectLst/>
                        </a:rPr>
                        <a:t>(B</a:t>
                      </a:r>
                      <a:r>
                        <a:rPr lang="en-GB" sz="2000" spc="-10">
                          <a:solidFill>
                            <a:srgbClr val="010000"/>
                          </a:solidFill>
                          <a:effectLst/>
                        </a:rPr>
                        <a:t>arr</a:t>
                      </a:r>
                      <a:r>
                        <a:rPr lang="en-GB" sz="2000">
                          <a:solidFill>
                            <a:srgbClr val="010000"/>
                          </a:solidFill>
                          <a:effectLst/>
                        </a:rPr>
                        <a:t>ie</a:t>
                      </a:r>
                      <a:r>
                        <a:rPr lang="en-GB" sz="2000" spc="-10">
                          <a:solidFill>
                            <a:srgbClr val="010000"/>
                          </a:solidFill>
                          <a:effectLst/>
                        </a:rPr>
                        <a:t>r</a:t>
                      </a:r>
                      <a:r>
                        <a:rPr lang="en-GB" sz="2000">
                          <a:solidFill>
                            <a:srgbClr val="010000"/>
                          </a:solidFill>
                          <a:effectLst/>
                        </a:rPr>
                        <a:t>s)</a:t>
                      </a:r>
                      <a:endParaRPr lang="en-GB" sz="1600">
                        <a:solidFill>
                          <a:srgbClr val="01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61" marR="88361" marT="0" marB="0" anchor="ctr">
                    <a:solidFill>
                      <a:schemeClr val="bg1">
                        <a:lumMod val="75000"/>
                      </a:schemeClr>
                    </a:solidFill>
                  </a:tcPr>
                </a:tc>
                <a:extLst>
                  <a:ext uri="{0D108BD9-81ED-4DB2-BD59-A6C34878D82A}">
                    <a16:rowId xmlns:a16="http://schemas.microsoft.com/office/drawing/2014/main" val="1508283714"/>
                  </a:ext>
                </a:extLst>
              </a:tr>
              <a:tr h="1983004">
                <a:tc>
                  <a:txBody>
                    <a:bodyPr/>
                    <a:lstStyle/>
                    <a:p>
                      <a:pPr algn="l">
                        <a:lnSpc>
                          <a:spcPct val="115000"/>
                        </a:lnSpc>
                        <a:spcAft>
                          <a:spcPts val="1000"/>
                        </a:spcAft>
                        <a:buNone/>
                      </a:pPr>
                      <a:r>
                        <a:rPr lang="en-GB" sz="15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8361" marR="88361" marT="0" marB="0" anchor="ctr">
                    <a:solidFill>
                      <a:srgbClr val="E6E6E6"/>
                    </a:solidFill>
                  </a:tcPr>
                </a:tc>
                <a:tc>
                  <a:txBody>
                    <a:bodyPr/>
                    <a:lstStyle/>
                    <a:p>
                      <a:pPr algn="l">
                        <a:lnSpc>
                          <a:spcPct val="115000"/>
                        </a:lnSpc>
                        <a:spcAft>
                          <a:spcPts val="1000"/>
                        </a:spcAft>
                        <a:buNone/>
                      </a:pPr>
                      <a:r>
                        <a:rPr lang="en-GB" sz="15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8361" marR="88361" marT="0" marB="0" anchor="ctr">
                    <a:solidFill>
                      <a:srgbClr val="E6E6E6"/>
                    </a:solidFill>
                  </a:tcPr>
                </a:tc>
                <a:extLst>
                  <a:ext uri="{0D108BD9-81ED-4DB2-BD59-A6C34878D82A}">
                    <a16:rowId xmlns:a16="http://schemas.microsoft.com/office/drawing/2014/main" val="2593972427"/>
                  </a:ext>
                </a:extLst>
              </a:tr>
              <a:tr h="805091">
                <a:tc gridSpan="2">
                  <a:txBody>
                    <a:bodyPr/>
                    <a:lstStyle/>
                    <a:p>
                      <a:pPr algn="ctr">
                        <a:lnSpc>
                          <a:spcPct val="115000"/>
                        </a:lnSpc>
                        <a:spcAft>
                          <a:spcPts val="1000"/>
                        </a:spcAft>
                        <a:buNone/>
                      </a:pPr>
                      <a:r>
                        <a:rPr lang="en-GB" sz="1800">
                          <a:effectLst/>
                        </a:rPr>
                        <a:t>Comm</a:t>
                      </a:r>
                      <a:r>
                        <a:rPr lang="en-GB" sz="1800" spc="-5">
                          <a:effectLst/>
                        </a:rPr>
                        <a:t>i</a:t>
                      </a:r>
                      <a:r>
                        <a:rPr lang="en-GB" sz="1800">
                          <a:effectLst/>
                        </a:rPr>
                        <a:t>t</a:t>
                      </a:r>
                      <a:r>
                        <a:rPr lang="en-GB" sz="1800" spc="-10">
                          <a:effectLst/>
                        </a:rPr>
                        <a:t>m</a:t>
                      </a:r>
                      <a:r>
                        <a:rPr lang="en-GB" sz="1800">
                          <a:effectLst/>
                        </a:rPr>
                        <a:t>ents</a:t>
                      </a:r>
                      <a:br>
                        <a:rPr lang="en-GB" sz="1800">
                          <a:effectLst/>
                        </a:rPr>
                      </a:br>
                      <a:r>
                        <a:rPr lang="en-GB" sz="1800">
                          <a:effectLst/>
                        </a:rPr>
                        <a:t>(Wh</a:t>
                      </a:r>
                      <a:r>
                        <a:rPr lang="en-GB" sz="1800" spc="-10">
                          <a:effectLst/>
                        </a:rPr>
                        <a:t>a</a:t>
                      </a:r>
                      <a:r>
                        <a:rPr lang="en-GB" sz="1800">
                          <a:effectLst/>
                        </a:rPr>
                        <a:t>t</a:t>
                      </a:r>
                      <a:r>
                        <a:rPr lang="en-GB" sz="1800" spc="-10">
                          <a:effectLst/>
                        </a:rPr>
                        <a:t> </a:t>
                      </a:r>
                      <a:r>
                        <a:rPr lang="en-GB" sz="1800">
                          <a:effectLst/>
                        </a:rPr>
                        <a:t>do</a:t>
                      </a:r>
                      <a:r>
                        <a:rPr lang="en-GB" sz="1800" spc="-15">
                          <a:effectLst/>
                        </a:rPr>
                        <a:t> </a:t>
                      </a:r>
                      <a:r>
                        <a:rPr lang="en-GB" sz="1800">
                          <a:effectLst/>
                        </a:rPr>
                        <a:t>you</a:t>
                      </a:r>
                      <a:r>
                        <a:rPr lang="en-GB" sz="1800" spc="-15">
                          <a:effectLst/>
                        </a:rPr>
                        <a:t> </a:t>
                      </a:r>
                      <a:r>
                        <a:rPr lang="en-GB" sz="1800">
                          <a:effectLst/>
                        </a:rPr>
                        <a:t>w</a:t>
                      </a:r>
                      <a:r>
                        <a:rPr lang="en-GB" sz="1800" spc="-10">
                          <a:effectLst/>
                        </a:rPr>
                        <a:t>a</a:t>
                      </a:r>
                      <a:r>
                        <a:rPr lang="en-GB" sz="1800">
                          <a:effectLst/>
                        </a:rPr>
                        <a:t>nt</a:t>
                      </a:r>
                      <a:r>
                        <a:rPr lang="en-GB" sz="1800" spc="-10">
                          <a:effectLst/>
                        </a:rPr>
                        <a:t> </a:t>
                      </a:r>
                      <a:r>
                        <a:rPr lang="en-GB" sz="1800">
                          <a:effectLst/>
                        </a:rPr>
                        <a:t>to</a:t>
                      </a:r>
                      <a:r>
                        <a:rPr lang="en-GB" sz="1800" spc="-20">
                          <a:effectLst/>
                        </a:rPr>
                        <a:t> </a:t>
                      </a:r>
                      <a:r>
                        <a:rPr lang="en-GB" sz="1800" spc="-10">
                          <a:effectLst/>
                        </a:rPr>
                        <a:t>a</a:t>
                      </a:r>
                      <a:r>
                        <a:rPr lang="en-GB" sz="1800">
                          <a:effectLst/>
                        </a:rPr>
                        <a:t>chieve</a:t>
                      </a:r>
                      <a:r>
                        <a:rPr lang="en-GB" sz="1800" spc="-5">
                          <a:effectLst/>
                        </a:rPr>
                        <a:t> </a:t>
                      </a:r>
                      <a:r>
                        <a:rPr lang="en-GB" sz="1800">
                          <a:effectLst/>
                        </a:rPr>
                        <a:t>/ focus</a:t>
                      </a:r>
                      <a:r>
                        <a:rPr lang="en-GB" sz="1800" spc="-30">
                          <a:effectLst/>
                        </a:rPr>
                        <a:t> </a:t>
                      </a:r>
                      <a:r>
                        <a:rPr lang="en-GB" sz="1800">
                          <a:effectLst/>
                        </a:rPr>
                        <a:t>on</a:t>
                      </a:r>
                      <a:r>
                        <a:rPr lang="en-GB" sz="1800" spc="-10">
                          <a:effectLst/>
                        </a:rPr>
                        <a:t> </a:t>
                      </a:r>
                      <a:r>
                        <a:rPr lang="en-GB" sz="1800">
                          <a:effectLst/>
                        </a:rPr>
                        <a:t>in</a:t>
                      </a:r>
                      <a:r>
                        <a:rPr lang="en-GB" sz="1800" spc="5">
                          <a:effectLst/>
                        </a:rPr>
                        <a:t> </a:t>
                      </a:r>
                      <a:r>
                        <a:rPr lang="en-GB" sz="1800">
                          <a:effectLst/>
                        </a:rPr>
                        <a:t>the</a:t>
                      </a:r>
                      <a:r>
                        <a:rPr lang="en-GB" sz="1800" spc="-15">
                          <a:effectLst/>
                        </a:rPr>
                        <a:t> </a:t>
                      </a:r>
                      <a:r>
                        <a:rPr lang="en-GB" sz="1800">
                          <a:effectLst/>
                        </a:rPr>
                        <a:t>fu</a:t>
                      </a:r>
                      <a:r>
                        <a:rPr lang="en-GB" sz="1800" spc="-10">
                          <a:effectLst/>
                        </a:rPr>
                        <a:t>t</a:t>
                      </a:r>
                      <a:r>
                        <a:rPr lang="en-GB" sz="1800">
                          <a:effectLst/>
                        </a:rPr>
                        <a:t>u</a:t>
                      </a:r>
                      <a:r>
                        <a:rPr lang="en-GB" sz="1800" spc="-5">
                          <a:effectLst/>
                        </a:rPr>
                        <a:t>r</a:t>
                      </a:r>
                      <a:r>
                        <a:rPr lang="en-GB" sz="1800">
                          <a:effectLst/>
                        </a:rPr>
                        <a:t>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8361" marR="88361" marT="0" marB="0" anchor="ctr">
                    <a:solidFill>
                      <a:srgbClr val="514E49"/>
                    </a:solidFill>
                  </a:tcPr>
                </a:tc>
                <a:tc hMerge="1">
                  <a:txBody>
                    <a:bodyPr/>
                    <a:lstStyle/>
                    <a:p>
                      <a:endParaRPr lang="en-GB"/>
                    </a:p>
                  </a:txBody>
                  <a:tcPr/>
                </a:tc>
                <a:extLst>
                  <a:ext uri="{0D108BD9-81ED-4DB2-BD59-A6C34878D82A}">
                    <a16:rowId xmlns:a16="http://schemas.microsoft.com/office/drawing/2014/main" val="1003753818"/>
                  </a:ext>
                </a:extLst>
              </a:tr>
              <a:tr h="363480">
                <a:tc>
                  <a:txBody>
                    <a:bodyPr/>
                    <a:lstStyle/>
                    <a:p>
                      <a:pPr marL="120650" algn="ctr">
                        <a:lnSpc>
                          <a:spcPct val="115000"/>
                        </a:lnSpc>
                        <a:spcBef>
                          <a:spcPts val="320"/>
                        </a:spcBef>
                        <a:spcAft>
                          <a:spcPts val="1000"/>
                        </a:spcAft>
                        <a:buNone/>
                      </a:pPr>
                      <a:r>
                        <a:rPr lang="en-GB" sz="1800">
                          <a:solidFill>
                            <a:srgbClr val="010000"/>
                          </a:solidFill>
                          <a:effectLst/>
                        </a:rPr>
                        <a:t>Objectives</a:t>
                      </a:r>
                      <a:endParaRPr lang="en-GB" sz="1400">
                        <a:solidFill>
                          <a:srgbClr val="01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61" marR="88361" marT="0" marB="0" anchor="ctr">
                    <a:solidFill>
                      <a:schemeClr val="bg1">
                        <a:lumMod val="75000"/>
                      </a:schemeClr>
                    </a:solidFill>
                  </a:tcPr>
                </a:tc>
                <a:tc>
                  <a:txBody>
                    <a:bodyPr/>
                    <a:lstStyle/>
                    <a:p>
                      <a:pPr algn="ctr">
                        <a:lnSpc>
                          <a:spcPct val="115000"/>
                        </a:lnSpc>
                        <a:spcBef>
                          <a:spcPts val="340"/>
                        </a:spcBef>
                        <a:spcAft>
                          <a:spcPts val="1000"/>
                        </a:spcAft>
                        <a:buNone/>
                        <a:tabLst>
                          <a:tab pos="6208395" algn="l"/>
                        </a:tabLst>
                      </a:pPr>
                      <a:r>
                        <a:rPr lang="en-GB" sz="1800" b="1">
                          <a:solidFill>
                            <a:srgbClr val="010000"/>
                          </a:solidFill>
                          <a:effectLst/>
                        </a:rPr>
                        <a:t>Development</a:t>
                      </a:r>
                      <a:endParaRPr lang="en-GB" sz="1400" b="1">
                        <a:solidFill>
                          <a:srgbClr val="01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8361" marR="88361" marT="0" marB="0" anchor="ctr">
                    <a:solidFill>
                      <a:schemeClr val="bg1">
                        <a:lumMod val="75000"/>
                      </a:schemeClr>
                    </a:solidFill>
                  </a:tcPr>
                </a:tc>
                <a:extLst>
                  <a:ext uri="{0D108BD9-81ED-4DB2-BD59-A6C34878D82A}">
                    <a16:rowId xmlns:a16="http://schemas.microsoft.com/office/drawing/2014/main" val="1724278359"/>
                  </a:ext>
                </a:extLst>
              </a:tr>
              <a:tr h="1983004">
                <a:tc>
                  <a:txBody>
                    <a:bodyPr/>
                    <a:lstStyle/>
                    <a:p>
                      <a:pPr algn="l">
                        <a:lnSpc>
                          <a:spcPct val="115000"/>
                        </a:lnSpc>
                        <a:spcAft>
                          <a:spcPts val="1000"/>
                        </a:spcAft>
                        <a:buNone/>
                      </a:pPr>
                      <a:r>
                        <a:rPr lang="en-GB" sz="15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8361" marR="88361" marT="0" marB="0">
                    <a:solidFill>
                      <a:srgbClr val="E6E6E6"/>
                    </a:solidFill>
                  </a:tcPr>
                </a:tc>
                <a:tc>
                  <a:txBody>
                    <a:bodyPr/>
                    <a:lstStyle/>
                    <a:p>
                      <a:pPr algn="l">
                        <a:lnSpc>
                          <a:spcPct val="115000"/>
                        </a:lnSpc>
                        <a:spcAft>
                          <a:spcPts val="1000"/>
                        </a:spcAft>
                        <a:buNone/>
                      </a:pPr>
                      <a:r>
                        <a:rPr lang="en-GB" sz="15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8361" marR="88361" marT="0" marB="0">
                    <a:solidFill>
                      <a:srgbClr val="E6E6E6"/>
                    </a:solidFill>
                  </a:tcPr>
                </a:tc>
                <a:extLst>
                  <a:ext uri="{0D108BD9-81ED-4DB2-BD59-A6C34878D82A}">
                    <a16:rowId xmlns:a16="http://schemas.microsoft.com/office/drawing/2014/main" val="3310846900"/>
                  </a:ext>
                </a:extLst>
              </a:tr>
            </a:tbl>
          </a:graphicData>
        </a:graphic>
      </p:graphicFrame>
    </p:spTree>
    <p:extLst>
      <p:ext uri="{BB962C8B-B14F-4D97-AF65-F5344CB8AC3E}">
        <p14:creationId xmlns:p14="http://schemas.microsoft.com/office/powerpoint/2010/main" val="407544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7FE30D1-8DA1-9BE8-AC05-7FC2B564E48B}"/>
              </a:ext>
            </a:extLst>
          </p:cNvPr>
          <p:cNvSpPr txBox="1">
            <a:spLocks noGrp="1"/>
          </p:cNvSpPr>
          <p:nvPr>
            <p:ph type="title"/>
          </p:nvPr>
        </p:nvSpPr>
        <p:spPr>
          <a:xfrm>
            <a:off x="1357884" y="246888"/>
            <a:ext cx="15965424" cy="2400300"/>
          </a:xfrm>
        </p:spPr>
        <p:txBody>
          <a:bodyPr>
            <a:normAutofit/>
          </a:bodyPr>
          <a:lstStyle/>
          <a:p>
            <a:r>
              <a:rPr lang="en-GB" sz="5400">
                <a:solidFill>
                  <a:srgbClr val="E6007E"/>
                </a:solidFill>
                <a:latin typeface="Arial"/>
                <a:ea typeface="Calibri"/>
                <a:cs typeface="Calibri"/>
              </a:rPr>
              <a:t>Stage 2 – Regular 1-2-1 Check-ins</a:t>
            </a:r>
            <a:endParaRPr lang="en-US" sz="2700" b="0">
              <a:solidFill>
                <a:srgbClr val="0070C0"/>
              </a:solidFill>
              <a:latin typeface="Arial"/>
              <a:ea typeface="Calibri"/>
              <a:cs typeface="Calibri"/>
            </a:endParaRPr>
          </a:p>
        </p:txBody>
      </p:sp>
      <p:sp>
        <p:nvSpPr>
          <p:cNvPr id="4" name="Title 1">
            <a:extLst>
              <a:ext uri="{FF2B5EF4-FFF2-40B4-BE49-F238E27FC236}">
                <a16:creationId xmlns:a16="http://schemas.microsoft.com/office/drawing/2014/main" id="{55A3DACA-8B65-8C97-4CD8-E77E9DA35C22}"/>
              </a:ext>
            </a:extLst>
          </p:cNvPr>
          <p:cNvSpPr txBox="1">
            <a:spLocks/>
          </p:cNvSpPr>
          <p:nvPr/>
        </p:nvSpPr>
        <p:spPr>
          <a:xfrm>
            <a:off x="1357884" y="2194564"/>
            <a:ext cx="15965424" cy="6309359"/>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mj-cs"/>
              </a:defRPr>
            </a:lvl1pPr>
          </a:lstStyle>
          <a:p>
            <a:r>
              <a:rPr lang="en-GB" sz="3000" b="0">
                <a:solidFill>
                  <a:srgbClr val="010000"/>
                </a:solidFill>
              </a:rPr>
              <a:t>In addition to the annual conversation, it is best practice that managers carry out regular 1-2-1 check-ins with their employees throughout the year covering specific topics. The topics covered below are the typical conversations that managers should be having with their employees. Research illustrates that regular and </a:t>
            </a:r>
            <a:r>
              <a:rPr lang="en-GB" sz="3000">
                <a:solidFill>
                  <a:srgbClr val="010000"/>
                </a:solidFill>
              </a:rPr>
              <a:t>strengths-based conversations </a:t>
            </a:r>
            <a:r>
              <a:rPr lang="en-GB" sz="3000" b="0">
                <a:solidFill>
                  <a:srgbClr val="010000"/>
                </a:solidFill>
              </a:rPr>
              <a:t>lead to more productive and motivated team members.</a:t>
            </a:r>
            <a:br>
              <a:rPr lang="en-GB" sz="3000" b="0">
                <a:solidFill>
                  <a:srgbClr val="010000"/>
                </a:solidFill>
              </a:rPr>
            </a:br>
            <a:br>
              <a:rPr lang="en-GB" sz="3000" b="0">
                <a:solidFill>
                  <a:srgbClr val="010000"/>
                </a:solidFill>
              </a:rPr>
            </a:br>
            <a:r>
              <a:rPr lang="en-GB" sz="3000" b="0">
                <a:solidFill>
                  <a:srgbClr val="010000"/>
                </a:solidFill>
              </a:rPr>
              <a:t>These are conversations that can easily be incorporated into scheduled supervision or 1-2-1 meetings or simply be standalone quick check-ins in their own right. The frequency of check-ins and which topics should be discussed is entirely flexible and up to each manager and employee to discuss and agree. It would be good practice to hold more regular 1-2-1 check-ins with employees you don’t see as often e.g. Mobile Flexible Workers.</a:t>
            </a:r>
            <a:endParaRPr lang="en-US" sz="3000" b="0">
              <a:solidFill>
                <a:srgbClr val="010000"/>
              </a:solidFill>
              <a:latin typeface="Arial"/>
              <a:ea typeface="Calibri"/>
              <a:cs typeface="Calibri"/>
            </a:endParaRPr>
          </a:p>
        </p:txBody>
      </p:sp>
    </p:spTree>
    <p:extLst>
      <p:ext uri="{BB962C8B-B14F-4D97-AF65-F5344CB8AC3E}">
        <p14:creationId xmlns:p14="http://schemas.microsoft.com/office/powerpoint/2010/main" val="4201666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D92BA-47BA-4FDD-0A4E-EB18F1ABB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9DB9DF-2CB8-0754-7F18-13E5FA6173BC}"/>
              </a:ext>
            </a:extLst>
          </p:cNvPr>
          <p:cNvSpPr txBox="1">
            <a:spLocks noGrp="1"/>
          </p:cNvSpPr>
          <p:nvPr>
            <p:ph type="title"/>
          </p:nvPr>
        </p:nvSpPr>
        <p:spPr>
          <a:xfrm>
            <a:off x="947811" y="198190"/>
            <a:ext cx="15773400" cy="998802"/>
          </a:xfrm>
        </p:spPr>
        <p:txBody>
          <a:bodyPr/>
          <a:lstStyle/>
          <a:p>
            <a:pPr lvl="0"/>
            <a:r>
              <a:rPr lang="en-GB" sz="5700" dirty="0">
                <a:solidFill>
                  <a:srgbClr val="E94A5D"/>
                </a:solidFill>
                <a:latin typeface="Arial"/>
                <a:ea typeface="Calibri"/>
                <a:cs typeface="Calibri"/>
              </a:rPr>
              <a:t>RITA Values</a:t>
            </a:r>
            <a:endParaRPr lang="en-US" sz="3450" b="0" dirty="0">
              <a:solidFill>
                <a:srgbClr val="E94A5D"/>
              </a:solidFill>
              <a:latin typeface="Arial"/>
              <a:ea typeface="Calibri"/>
              <a:cs typeface="Calibri"/>
            </a:endParaRPr>
          </a:p>
        </p:txBody>
      </p:sp>
      <p:sp>
        <p:nvSpPr>
          <p:cNvPr id="31" name="Rectangle 30">
            <a:extLst>
              <a:ext uri="{FF2B5EF4-FFF2-40B4-BE49-F238E27FC236}">
                <a16:creationId xmlns:a16="http://schemas.microsoft.com/office/drawing/2014/main" id="{3D511553-FD17-40D3-4B2F-0EBD23812B2A}"/>
              </a:ext>
            </a:extLst>
          </p:cNvPr>
          <p:cNvSpPr/>
          <p:nvPr/>
        </p:nvSpPr>
        <p:spPr>
          <a:xfrm>
            <a:off x="2567945" y="1243646"/>
            <a:ext cx="14770133" cy="1306834"/>
          </a:xfrm>
          <a:prstGeom prst="rect">
            <a:avLst/>
          </a:prstGeom>
          <a:solidFill>
            <a:schemeClr val="bg1"/>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6000" rIns="180000" bIns="36000" numCol="1" spcCol="0" rtlCol="0" fromWordArt="0" anchor="ctr" anchorCtr="0" forceAA="0" compatLnSpc="1">
            <a:prstTxWarp prst="textNoShape">
              <a:avLst/>
            </a:prstTxWarp>
            <a:noAutofit/>
          </a:bodyPr>
          <a:lstStyle/>
          <a:p>
            <a:pPr marL="685800">
              <a:lnSpc>
                <a:spcPct val="115000"/>
              </a:lnSpc>
              <a:spcAft>
                <a:spcPts val="1500"/>
              </a:spcAft>
            </a:pPr>
            <a:r>
              <a:rPr lang="en-GB" sz="1800" b="1" dirty="0">
                <a:solidFill>
                  <a:srgbClr val="010000"/>
                </a:solidFill>
                <a:latin typeface="+mj-lt"/>
                <a:ea typeface="Calibri" panose="020F0502020204030204" pitchFamily="34" charset="0"/>
                <a:cs typeface="Calibri" panose="020F0502020204030204" pitchFamily="34" charset="0"/>
              </a:rPr>
              <a:t>RITA</a:t>
            </a:r>
            <a:br>
              <a:rPr lang="en-GB" sz="1800" b="1" dirty="0">
                <a:solidFill>
                  <a:srgbClr val="010000"/>
                </a:solidFill>
                <a:latin typeface="+mj-lt"/>
                <a:ea typeface="Calibri" panose="020F0502020204030204" pitchFamily="34" charset="0"/>
                <a:cs typeface="Calibri" panose="020F0502020204030204" pitchFamily="34" charset="0"/>
              </a:rPr>
            </a:br>
            <a:r>
              <a:rPr lang="en-GB" sz="1800" dirty="0">
                <a:solidFill>
                  <a:srgbClr val="010000"/>
                </a:solidFill>
                <a:latin typeface="+mj-lt"/>
                <a:ea typeface="Calibri" panose="020F0502020204030204" pitchFamily="34" charset="0"/>
                <a:cs typeface="Calibri" panose="020F0502020204030204" pitchFamily="34" charset="0"/>
              </a:rPr>
              <a:t>This topic focuses on the role modelling of the values. Using a coaching style work through the values with the employee finding out where they think they model the values and where they struggle to model the values.</a:t>
            </a:r>
            <a:endParaRPr lang="en-GB" sz="1800" dirty="0">
              <a:solidFill>
                <a:srgbClr val="010000"/>
              </a:solidFill>
              <a:latin typeface="+mj-lt"/>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A7779D4D-AE2B-2F38-4814-1133A34BBCF0}"/>
              </a:ext>
            </a:extLst>
          </p:cNvPr>
          <p:cNvSpPr/>
          <p:nvPr/>
        </p:nvSpPr>
        <p:spPr>
          <a:xfrm>
            <a:off x="2567944" y="2643788"/>
            <a:ext cx="14770133" cy="1454097"/>
          </a:xfrm>
          <a:prstGeom prst="rect">
            <a:avLst/>
          </a:prstGeom>
          <a:solidFill>
            <a:schemeClr val="bg1"/>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6000" rIns="180000" bIns="36000" numCol="1" spcCol="0" rtlCol="0" fromWordArt="0" anchor="ctr" anchorCtr="0" forceAA="0" compatLnSpc="1">
            <a:prstTxWarp prst="textNoShape">
              <a:avLst/>
            </a:prstTxWarp>
            <a:noAutofit/>
          </a:bodyPr>
          <a:lstStyle/>
          <a:p>
            <a:pPr marL="685800">
              <a:lnSpc>
                <a:spcPct val="115000"/>
              </a:lnSpc>
              <a:spcAft>
                <a:spcPts val="1500"/>
              </a:spcAft>
            </a:pPr>
            <a:r>
              <a:rPr lang="en-GB" sz="1800" b="1">
                <a:solidFill>
                  <a:srgbClr val="010000"/>
                </a:solidFill>
                <a:latin typeface="+mj-lt"/>
              </a:rPr>
              <a:t>Life and wellbeing</a:t>
            </a:r>
            <a:br>
              <a:rPr lang="en-GB" sz="1800" b="1">
                <a:latin typeface="+mj-lt"/>
                <a:ea typeface="Calibri" panose="020F0502020204030204" pitchFamily="34" charset="0"/>
                <a:cs typeface="Calibri" panose="020F0502020204030204" pitchFamily="34" charset="0"/>
              </a:rPr>
            </a:br>
            <a:r>
              <a:rPr lang="en-GB" sz="1800">
                <a:solidFill>
                  <a:srgbClr val="010000"/>
                </a:solidFill>
                <a:latin typeface="+mj-lt"/>
              </a:rPr>
              <a:t>This topic will focus on both the employee's health and wellbeing. It should cover areas like resilience and dealing with change. The conversation should discuss anything that you as their manager can do to support them in the workplace.</a:t>
            </a:r>
            <a:endParaRPr lang="en-GB" sz="1800">
              <a:solidFill>
                <a:srgbClr val="010000"/>
              </a:solidFill>
              <a:latin typeface="+mj-lt"/>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D412C40E-7F86-0D71-0DA7-FD516D361BCB}"/>
              </a:ext>
            </a:extLst>
          </p:cNvPr>
          <p:cNvSpPr/>
          <p:nvPr/>
        </p:nvSpPr>
        <p:spPr>
          <a:xfrm>
            <a:off x="2567944" y="4227171"/>
            <a:ext cx="14770133" cy="1152143"/>
          </a:xfrm>
          <a:prstGeom prst="rect">
            <a:avLst/>
          </a:prstGeom>
          <a:solidFill>
            <a:schemeClr val="bg1"/>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6000" rIns="180000" bIns="36000" numCol="1" spcCol="0" rtlCol="0" fromWordArt="0" anchor="ctr" anchorCtr="0" forceAA="0" compatLnSpc="1">
            <a:prstTxWarp prst="textNoShape">
              <a:avLst/>
            </a:prstTxWarp>
            <a:noAutofit/>
          </a:bodyPr>
          <a:lstStyle/>
          <a:p>
            <a:pPr lvl="1"/>
            <a:r>
              <a:rPr lang="en-GB" sz="1800" b="1">
                <a:solidFill>
                  <a:srgbClr val="010000"/>
                </a:solidFill>
              </a:rPr>
              <a:t>Objectives and performance measures</a:t>
            </a:r>
            <a:br>
              <a:rPr lang="en-GB" sz="1800">
                <a:solidFill>
                  <a:srgbClr val="010000"/>
                </a:solidFill>
              </a:rPr>
            </a:br>
            <a:r>
              <a:rPr lang="en-GB" sz="1800">
                <a:solidFill>
                  <a:srgbClr val="010000"/>
                </a:solidFill>
              </a:rPr>
              <a:t>Review of the objectives and performance measures agreed at the beginning of the year. This conversation should happen regularly throughout the year.</a:t>
            </a:r>
          </a:p>
        </p:txBody>
      </p:sp>
      <p:sp>
        <p:nvSpPr>
          <p:cNvPr id="34" name="Rectangle 33">
            <a:extLst>
              <a:ext uri="{FF2B5EF4-FFF2-40B4-BE49-F238E27FC236}">
                <a16:creationId xmlns:a16="http://schemas.microsoft.com/office/drawing/2014/main" id="{DABB0BF1-F33E-FE56-3670-B59F6F51ABEE}"/>
              </a:ext>
            </a:extLst>
          </p:cNvPr>
          <p:cNvSpPr/>
          <p:nvPr/>
        </p:nvSpPr>
        <p:spPr>
          <a:xfrm>
            <a:off x="2567944" y="5493613"/>
            <a:ext cx="14770133" cy="1152143"/>
          </a:xfrm>
          <a:prstGeom prst="rect">
            <a:avLst/>
          </a:prstGeom>
          <a:solidFill>
            <a:schemeClr val="bg1"/>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6000" rIns="180000" bIns="36000" numCol="1" spcCol="0" rtlCol="0" fromWordArt="0" anchor="ctr" anchorCtr="0" forceAA="0" compatLnSpc="1">
            <a:prstTxWarp prst="textNoShape">
              <a:avLst/>
            </a:prstTxWarp>
            <a:noAutofit/>
          </a:bodyPr>
          <a:lstStyle/>
          <a:p>
            <a:pPr lvl="1"/>
            <a:r>
              <a:rPr lang="en-GB" sz="1800" b="1">
                <a:solidFill>
                  <a:srgbClr val="010000"/>
                </a:solidFill>
              </a:rPr>
              <a:t>Personal development</a:t>
            </a:r>
            <a:br>
              <a:rPr lang="en-GB" sz="1800" b="1">
                <a:solidFill>
                  <a:srgbClr val="010000"/>
                </a:solidFill>
              </a:rPr>
            </a:br>
            <a:r>
              <a:rPr lang="en-GB" sz="1800">
                <a:solidFill>
                  <a:srgbClr val="010000"/>
                </a:solidFill>
              </a:rPr>
              <a:t>This topic should cover any development that was planned and any future development needs that have been identified.</a:t>
            </a:r>
          </a:p>
        </p:txBody>
      </p:sp>
      <p:sp>
        <p:nvSpPr>
          <p:cNvPr id="35" name="Rectangle 34">
            <a:extLst>
              <a:ext uri="{FF2B5EF4-FFF2-40B4-BE49-F238E27FC236}">
                <a16:creationId xmlns:a16="http://schemas.microsoft.com/office/drawing/2014/main" id="{3BABAECD-65F6-C6E9-7CC1-B942506C5181}"/>
              </a:ext>
            </a:extLst>
          </p:cNvPr>
          <p:cNvSpPr/>
          <p:nvPr/>
        </p:nvSpPr>
        <p:spPr>
          <a:xfrm>
            <a:off x="2567944" y="6738032"/>
            <a:ext cx="14770133" cy="1152143"/>
          </a:xfrm>
          <a:prstGeom prst="rect">
            <a:avLst/>
          </a:prstGeom>
          <a:solidFill>
            <a:schemeClr val="bg1"/>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6000" rIns="180000" bIns="36000" numCol="1" spcCol="0" rtlCol="0" fromWordArt="0" anchor="ctr" anchorCtr="0" forceAA="0" compatLnSpc="1">
            <a:prstTxWarp prst="textNoShape">
              <a:avLst/>
            </a:prstTxWarp>
            <a:noAutofit/>
          </a:bodyPr>
          <a:lstStyle/>
          <a:p>
            <a:pPr lvl="1"/>
            <a:r>
              <a:rPr lang="en-GB" sz="1800" b="1">
                <a:solidFill>
                  <a:srgbClr val="010000"/>
                </a:solidFill>
              </a:rPr>
              <a:t>Improvements</a:t>
            </a:r>
            <a:br>
              <a:rPr lang="en-GB" sz="1800" b="1">
                <a:solidFill>
                  <a:srgbClr val="010000"/>
                </a:solidFill>
              </a:rPr>
            </a:br>
            <a:r>
              <a:rPr lang="en-GB" sz="1800">
                <a:solidFill>
                  <a:srgbClr val="010000"/>
                </a:solidFill>
              </a:rPr>
              <a:t>This topic focusses on what the employee thinks about improvements that can be made within the team or service.</a:t>
            </a:r>
          </a:p>
        </p:txBody>
      </p:sp>
      <p:sp>
        <p:nvSpPr>
          <p:cNvPr id="36" name="Rectangle 35">
            <a:extLst>
              <a:ext uri="{FF2B5EF4-FFF2-40B4-BE49-F238E27FC236}">
                <a16:creationId xmlns:a16="http://schemas.microsoft.com/office/drawing/2014/main" id="{B6DB5BEE-C3C7-268E-38A7-68BB4BC5D437}"/>
              </a:ext>
            </a:extLst>
          </p:cNvPr>
          <p:cNvSpPr/>
          <p:nvPr/>
        </p:nvSpPr>
        <p:spPr>
          <a:xfrm>
            <a:off x="2567944" y="7996514"/>
            <a:ext cx="14770133" cy="1645919"/>
          </a:xfrm>
          <a:prstGeom prst="rect">
            <a:avLst/>
          </a:prstGeom>
          <a:solidFill>
            <a:schemeClr val="bg1"/>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6000" rIns="180000" bIns="36000" numCol="1" spcCol="0" rtlCol="0" fromWordArt="0" anchor="ctr" anchorCtr="0" forceAA="0" compatLnSpc="1">
            <a:prstTxWarp prst="textNoShape">
              <a:avLst/>
            </a:prstTxWarp>
            <a:noAutofit/>
          </a:bodyPr>
          <a:lstStyle/>
          <a:p>
            <a:pPr lvl="1"/>
            <a:r>
              <a:rPr lang="en-GB" sz="1800" b="1" dirty="0">
                <a:solidFill>
                  <a:srgbClr val="010000"/>
                </a:solidFill>
                <a:latin typeface="+mj-lt"/>
              </a:rPr>
              <a:t>Feedback</a:t>
            </a:r>
            <a:br>
              <a:rPr lang="en-GB" sz="1800" b="1" dirty="0">
                <a:solidFill>
                  <a:srgbClr val="010000"/>
                </a:solidFill>
                <a:latin typeface="+mj-lt"/>
              </a:rPr>
            </a:br>
            <a:r>
              <a:rPr lang="en-GB" sz="1800" dirty="0">
                <a:solidFill>
                  <a:srgbClr val="010000"/>
                </a:solidFill>
                <a:latin typeface="+mj-lt"/>
              </a:rPr>
              <a:t>This conversation and all of the conversations within this process should be focussing on the employee’s strengths and building on these. The manager should start the conversation by asking the employee what they believe their main strengths are and then present their views on the employee’s main strengths. If there are areas of concern with the employees performance feedback should be given. More regular 1-2-1’s would be expected where performance was an issue.</a:t>
            </a:r>
          </a:p>
        </p:txBody>
      </p:sp>
      <p:sp>
        <p:nvSpPr>
          <p:cNvPr id="37" name="Pentagon 37">
            <a:extLst>
              <a:ext uri="{FF2B5EF4-FFF2-40B4-BE49-F238E27FC236}">
                <a16:creationId xmlns:a16="http://schemas.microsoft.com/office/drawing/2014/main" id="{AE114759-050F-C388-08CC-1DC41BB96541}"/>
              </a:ext>
              <a:ext uri="{C183D7F6-B498-43B3-948B-1728B52AA6E4}">
                <adec:decorative xmlns:adec="http://schemas.microsoft.com/office/drawing/2017/decorative" val="1"/>
              </a:ext>
            </a:extLst>
          </p:cNvPr>
          <p:cNvSpPr/>
          <p:nvPr/>
        </p:nvSpPr>
        <p:spPr>
          <a:xfrm>
            <a:off x="1054067" y="1239366"/>
            <a:ext cx="2087952" cy="1306828"/>
          </a:xfrm>
          <a:prstGeom prst="homePlate">
            <a:avLst>
              <a:gd name="adj" fmla="val 36667"/>
            </a:avLst>
          </a:prstGeom>
          <a:solidFill>
            <a:srgbClr val="36AFDB"/>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GB" sz="4050"/>
          </a:p>
        </p:txBody>
      </p:sp>
      <p:sp>
        <p:nvSpPr>
          <p:cNvPr id="38" name="Pentagon 37">
            <a:extLst>
              <a:ext uri="{FF2B5EF4-FFF2-40B4-BE49-F238E27FC236}">
                <a16:creationId xmlns:a16="http://schemas.microsoft.com/office/drawing/2014/main" id="{0886C2BB-F9CE-FEEB-F690-18A70AA13801}"/>
              </a:ext>
              <a:ext uri="{C183D7F6-B498-43B3-948B-1728B52AA6E4}">
                <adec:decorative xmlns:adec="http://schemas.microsoft.com/office/drawing/2017/decorative" val="1"/>
              </a:ext>
            </a:extLst>
          </p:cNvPr>
          <p:cNvSpPr/>
          <p:nvPr/>
        </p:nvSpPr>
        <p:spPr>
          <a:xfrm>
            <a:off x="1054067" y="2642756"/>
            <a:ext cx="2087952" cy="1455130"/>
          </a:xfrm>
          <a:prstGeom prst="homePlate">
            <a:avLst>
              <a:gd name="adj" fmla="val 36667"/>
            </a:avLst>
          </a:prstGeom>
          <a:solidFill>
            <a:srgbClr val="36AFDB"/>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GB" sz="4050"/>
          </a:p>
        </p:txBody>
      </p:sp>
      <p:sp>
        <p:nvSpPr>
          <p:cNvPr id="39" name="Pentagon 37">
            <a:extLst>
              <a:ext uri="{FF2B5EF4-FFF2-40B4-BE49-F238E27FC236}">
                <a16:creationId xmlns:a16="http://schemas.microsoft.com/office/drawing/2014/main" id="{451473D0-7B23-E62D-E23F-2550E4F6C576}"/>
              </a:ext>
              <a:ext uri="{C183D7F6-B498-43B3-948B-1728B52AA6E4}">
                <adec:decorative xmlns:adec="http://schemas.microsoft.com/office/drawing/2017/decorative" val="1"/>
              </a:ext>
            </a:extLst>
          </p:cNvPr>
          <p:cNvSpPr/>
          <p:nvPr/>
        </p:nvSpPr>
        <p:spPr>
          <a:xfrm>
            <a:off x="1054067" y="4230498"/>
            <a:ext cx="2087952" cy="1149995"/>
          </a:xfrm>
          <a:prstGeom prst="homePlate">
            <a:avLst>
              <a:gd name="adj" fmla="val 36667"/>
            </a:avLst>
          </a:prstGeom>
          <a:solidFill>
            <a:srgbClr val="36AFDB"/>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GB" sz="4050"/>
          </a:p>
        </p:txBody>
      </p:sp>
      <p:sp>
        <p:nvSpPr>
          <p:cNvPr id="40" name="Pentagon 37">
            <a:extLst>
              <a:ext uri="{FF2B5EF4-FFF2-40B4-BE49-F238E27FC236}">
                <a16:creationId xmlns:a16="http://schemas.microsoft.com/office/drawing/2014/main" id="{282EE8F3-5667-9806-A930-8721D9F4B5FE}"/>
              </a:ext>
              <a:ext uri="{C183D7F6-B498-43B3-948B-1728B52AA6E4}">
                <adec:decorative xmlns:adec="http://schemas.microsoft.com/office/drawing/2017/decorative" val="1"/>
              </a:ext>
            </a:extLst>
          </p:cNvPr>
          <p:cNvSpPr/>
          <p:nvPr/>
        </p:nvSpPr>
        <p:spPr>
          <a:xfrm>
            <a:off x="1054067" y="5487401"/>
            <a:ext cx="2087952" cy="1159994"/>
          </a:xfrm>
          <a:prstGeom prst="homePlate">
            <a:avLst>
              <a:gd name="adj" fmla="val 36667"/>
            </a:avLst>
          </a:prstGeom>
          <a:solidFill>
            <a:srgbClr val="36AFDB"/>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GB" sz="4050"/>
          </a:p>
        </p:txBody>
      </p:sp>
      <p:sp>
        <p:nvSpPr>
          <p:cNvPr id="41" name="Pentagon 37">
            <a:extLst>
              <a:ext uri="{FF2B5EF4-FFF2-40B4-BE49-F238E27FC236}">
                <a16:creationId xmlns:a16="http://schemas.microsoft.com/office/drawing/2014/main" id="{973D9842-490C-6AC2-E7A6-E2A55B27F07B}"/>
              </a:ext>
              <a:ext uri="{C183D7F6-B498-43B3-948B-1728B52AA6E4}">
                <adec:decorative xmlns:adec="http://schemas.microsoft.com/office/drawing/2017/decorative" val="1"/>
              </a:ext>
            </a:extLst>
          </p:cNvPr>
          <p:cNvSpPr/>
          <p:nvPr/>
        </p:nvSpPr>
        <p:spPr>
          <a:xfrm>
            <a:off x="1054067" y="6745884"/>
            <a:ext cx="2087952" cy="1144291"/>
          </a:xfrm>
          <a:prstGeom prst="homePlate">
            <a:avLst>
              <a:gd name="adj" fmla="val 36667"/>
            </a:avLst>
          </a:prstGeom>
          <a:solidFill>
            <a:srgbClr val="36AFDB"/>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GB" sz="4050"/>
          </a:p>
        </p:txBody>
      </p:sp>
      <p:sp>
        <p:nvSpPr>
          <p:cNvPr id="42" name="Pentagon 37">
            <a:extLst>
              <a:ext uri="{FF2B5EF4-FFF2-40B4-BE49-F238E27FC236}">
                <a16:creationId xmlns:a16="http://schemas.microsoft.com/office/drawing/2014/main" id="{EE458067-F762-2B36-3ED1-292F03AF9E89}"/>
              </a:ext>
              <a:ext uri="{C183D7F6-B498-43B3-948B-1728B52AA6E4}">
                <adec:decorative xmlns:adec="http://schemas.microsoft.com/office/drawing/2017/decorative" val="1"/>
              </a:ext>
            </a:extLst>
          </p:cNvPr>
          <p:cNvSpPr/>
          <p:nvPr/>
        </p:nvSpPr>
        <p:spPr>
          <a:xfrm>
            <a:off x="1054067" y="7998153"/>
            <a:ext cx="2087952" cy="1645919"/>
          </a:xfrm>
          <a:prstGeom prst="homePlate">
            <a:avLst>
              <a:gd name="adj" fmla="val 36667"/>
            </a:avLst>
          </a:prstGeom>
          <a:solidFill>
            <a:srgbClr val="36AFDB"/>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endParaRPr lang="en-GB" sz="4050"/>
          </a:p>
        </p:txBody>
      </p:sp>
      <p:pic>
        <p:nvPicPr>
          <p:cNvPr id="43" name="Picture 42">
            <a:extLst>
              <a:ext uri="{FF2B5EF4-FFF2-40B4-BE49-F238E27FC236}">
                <a16:creationId xmlns:a16="http://schemas.microsoft.com/office/drawing/2014/main" id="{040078E1-D004-42E9-6285-4928F9535ED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036" y="1435103"/>
            <a:ext cx="1742123" cy="967740"/>
          </a:xfrm>
          <a:prstGeom prst="rect">
            <a:avLst/>
          </a:prstGeom>
        </p:spPr>
      </p:pic>
      <p:pic>
        <p:nvPicPr>
          <p:cNvPr id="44" name="Picture 43">
            <a:extLst>
              <a:ext uri="{FF2B5EF4-FFF2-40B4-BE49-F238E27FC236}">
                <a16:creationId xmlns:a16="http://schemas.microsoft.com/office/drawing/2014/main" id="{D848BD6E-70DF-95F4-5D4E-2A41E2A738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212" y="2899717"/>
            <a:ext cx="1744980" cy="969645"/>
          </a:xfrm>
          <a:prstGeom prst="rect">
            <a:avLst/>
          </a:prstGeom>
        </p:spPr>
      </p:pic>
      <p:pic>
        <p:nvPicPr>
          <p:cNvPr id="45" name="Picture 44">
            <a:extLst>
              <a:ext uri="{FF2B5EF4-FFF2-40B4-BE49-F238E27FC236}">
                <a16:creationId xmlns:a16="http://schemas.microsoft.com/office/drawing/2014/main" id="{E3A38C4F-0F82-C001-DCD9-C8B80A0BAAD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413" y="4353814"/>
            <a:ext cx="1634152" cy="907565"/>
          </a:xfrm>
          <a:prstGeom prst="rect">
            <a:avLst/>
          </a:prstGeom>
        </p:spPr>
      </p:pic>
      <p:pic>
        <p:nvPicPr>
          <p:cNvPr id="46" name="Picture 45">
            <a:extLst>
              <a:ext uri="{FF2B5EF4-FFF2-40B4-BE49-F238E27FC236}">
                <a16:creationId xmlns:a16="http://schemas.microsoft.com/office/drawing/2014/main" id="{703C47C8-25A4-0A87-4CD6-EA6AABF4CD5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5322" y="5600321"/>
            <a:ext cx="1745933" cy="969645"/>
          </a:xfrm>
          <a:prstGeom prst="rect">
            <a:avLst/>
          </a:prstGeom>
        </p:spPr>
      </p:pic>
      <p:pic>
        <p:nvPicPr>
          <p:cNvPr id="47" name="Picture 46">
            <a:extLst>
              <a:ext uri="{FF2B5EF4-FFF2-40B4-BE49-F238E27FC236}">
                <a16:creationId xmlns:a16="http://schemas.microsoft.com/office/drawing/2014/main" id="{CADADC9D-BE84-EF5B-F466-314D886A682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0805" y="6776672"/>
            <a:ext cx="1744980" cy="915036"/>
          </a:xfrm>
          <a:prstGeom prst="rect">
            <a:avLst/>
          </a:prstGeom>
        </p:spPr>
      </p:pic>
      <p:pic>
        <p:nvPicPr>
          <p:cNvPr id="48" name="Picture 47">
            <a:extLst>
              <a:ext uri="{FF2B5EF4-FFF2-40B4-BE49-F238E27FC236}">
                <a16:creationId xmlns:a16="http://schemas.microsoft.com/office/drawing/2014/main" id="{A53D592F-F486-8E6C-B699-D77AA67CF5E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4693" y="8335485"/>
            <a:ext cx="1744980" cy="969645"/>
          </a:xfrm>
          <a:prstGeom prst="rect">
            <a:avLst/>
          </a:prstGeom>
        </p:spPr>
      </p:pic>
    </p:spTree>
    <p:extLst>
      <p:ext uri="{BB962C8B-B14F-4D97-AF65-F5344CB8AC3E}">
        <p14:creationId xmlns:p14="http://schemas.microsoft.com/office/powerpoint/2010/main" val="295306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3C485-9FB1-E378-4C2A-570DC2F6155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1794759-59DE-AAA4-E701-217DA8E69CDE}"/>
              </a:ext>
            </a:extLst>
          </p:cNvPr>
          <p:cNvSpPr txBox="1">
            <a:spLocks noGrp="1"/>
          </p:cNvSpPr>
          <p:nvPr>
            <p:ph type="title"/>
          </p:nvPr>
        </p:nvSpPr>
        <p:spPr>
          <a:xfrm>
            <a:off x="1235276" y="284698"/>
            <a:ext cx="16088032" cy="1007074"/>
          </a:xfrm>
        </p:spPr>
        <p:txBody>
          <a:bodyPr>
            <a:normAutofit/>
          </a:bodyPr>
          <a:lstStyle/>
          <a:p>
            <a:r>
              <a:rPr lang="en-GB" sz="4800">
                <a:solidFill>
                  <a:srgbClr val="E6007E"/>
                </a:solidFill>
                <a:latin typeface="Arial"/>
                <a:ea typeface="Calibri"/>
                <a:cs typeface="Calibri"/>
              </a:rPr>
              <a:t>1-2-1 Check-ins Supplementary Questions</a:t>
            </a:r>
            <a:endParaRPr lang="en-US" sz="2400" b="0">
              <a:solidFill>
                <a:srgbClr val="0070C0"/>
              </a:solidFill>
              <a:latin typeface="Arial"/>
              <a:ea typeface="Calibri"/>
              <a:cs typeface="Calibri"/>
            </a:endParaRPr>
          </a:p>
        </p:txBody>
      </p:sp>
      <p:sp>
        <p:nvSpPr>
          <p:cNvPr id="15" name="Rectangle 14">
            <a:extLst>
              <a:ext uri="{FF2B5EF4-FFF2-40B4-BE49-F238E27FC236}">
                <a16:creationId xmlns:a16="http://schemas.microsoft.com/office/drawing/2014/main" id="{77E7607C-FAC8-DAC1-F029-E6149296EB32}"/>
              </a:ext>
            </a:extLst>
          </p:cNvPr>
          <p:cNvSpPr/>
          <p:nvPr/>
        </p:nvSpPr>
        <p:spPr>
          <a:xfrm>
            <a:off x="1235276" y="1514247"/>
            <a:ext cx="2518411" cy="1243508"/>
          </a:xfrm>
          <a:prstGeom prst="rect">
            <a:avLst/>
          </a:prstGeom>
          <a:solidFill>
            <a:schemeClr val="bg1"/>
          </a:solidFill>
          <a:ln w="38100">
            <a:solidFill>
              <a:srgbClr val="36AF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rgbClr val="006691"/>
                </a:solidFill>
                <a:latin typeface="+mj-lt"/>
                <a:ea typeface="Calibri" panose="020F0502020204030204" pitchFamily="34" charset="0"/>
                <a:cs typeface="Calibri" panose="020F0502020204030204" pitchFamily="34" charset="0"/>
              </a:rPr>
              <a:t>RITA</a:t>
            </a:r>
            <a:endParaRPr lang="en-GB" sz="2000">
              <a:solidFill>
                <a:srgbClr val="006691"/>
              </a:solidFill>
              <a:latin typeface="+mj-lt"/>
            </a:endParaRPr>
          </a:p>
        </p:txBody>
      </p:sp>
      <p:sp>
        <p:nvSpPr>
          <p:cNvPr id="2" name="Rectangle 1">
            <a:extLst>
              <a:ext uri="{FF2B5EF4-FFF2-40B4-BE49-F238E27FC236}">
                <a16:creationId xmlns:a16="http://schemas.microsoft.com/office/drawing/2014/main" id="{9E315B4B-D2B4-79FE-262E-D3E15920B3C7}"/>
              </a:ext>
            </a:extLst>
          </p:cNvPr>
          <p:cNvSpPr/>
          <p:nvPr/>
        </p:nvSpPr>
        <p:spPr>
          <a:xfrm>
            <a:off x="1235276" y="2746010"/>
            <a:ext cx="2519363" cy="6177074"/>
          </a:xfrm>
          <a:prstGeom prst="rect">
            <a:avLst/>
          </a:prstGeom>
          <a:solidFill>
            <a:schemeClr val="bg1"/>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How well do you think your role model the values?</a:t>
            </a:r>
            <a:br>
              <a:rPr lang="en-GB" sz="1800">
                <a:solidFill>
                  <a:srgbClr val="010000"/>
                </a:solidFill>
                <a:latin typeface="+mj-lt"/>
                <a:ea typeface="Calibri" panose="020F0502020204030204" pitchFamily="34" charset="0"/>
                <a:cs typeface="Calibri" panose="020F0502020204030204" pitchFamily="34" charset="0"/>
              </a:rPr>
            </a:b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What value do you find easiest to role model?</a:t>
            </a:r>
            <a:br>
              <a:rPr lang="en-GB" sz="1800">
                <a:solidFill>
                  <a:srgbClr val="010000"/>
                </a:solidFill>
                <a:latin typeface="+mj-lt"/>
                <a:ea typeface="Calibri" panose="020F0502020204030204" pitchFamily="34" charset="0"/>
                <a:cs typeface="Calibri" panose="020F0502020204030204" pitchFamily="34" charset="0"/>
              </a:rPr>
            </a:b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Which value challenges you when role modelling it?</a:t>
            </a:r>
            <a:br>
              <a:rPr lang="en-GB" sz="1800">
                <a:solidFill>
                  <a:srgbClr val="010000"/>
                </a:solidFill>
                <a:latin typeface="+mj-lt"/>
                <a:ea typeface="Calibri" panose="020F0502020204030204" pitchFamily="34" charset="0"/>
                <a:cs typeface="Calibri" panose="020F0502020204030204" pitchFamily="34" charset="0"/>
              </a:rPr>
            </a:b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spcAft>
                <a:spcPts val="1500"/>
              </a:spcAft>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What can I do to support your role model the values?</a:t>
            </a:r>
            <a:endParaRPr lang="en-GB" sz="1650">
              <a:solidFill>
                <a:srgbClr val="010000"/>
              </a:solidFill>
              <a:latin typeface="+mj-lt"/>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26E21834-CC86-5562-96FF-F1A8CC149680}"/>
              </a:ext>
            </a:extLst>
          </p:cNvPr>
          <p:cNvSpPr/>
          <p:nvPr/>
        </p:nvSpPr>
        <p:spPr>
          <a:xfrm>
            <a:off x="3761309" y="1521227"/>
            <a:ext cx="2518411" cy="1236528"/>
          </a:xfrm>
          <a:prstGeom prst="rect">
            <a:avLst/>
          </a:prstGeom>
          <a:solidFill>
            <a:schemeClr val="bg1"/>
          </a:solidFill>
          <a:ln w="38100">
            <a:solidFill>
              <a:srgbClr val="BF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rgbClr val="E94A5D"/>
                </a:solidFill>
                <a:latin typeface="+mj-lt"/>
                <a:ea typeface="Calibri" panose="020F0502020204030204" pitchFamily="34" charset="0"/>
                <a:cs typeface="Calibri" panose="020F0502020204030204" pitchFamily="34" charset="0"/>
              </a:rPr>
              <a:t>LIFE &amp; WELLBEING</a:t>
            </a:r>
            <a:endParaRPr lang="en-GB" sz="2000">
              <a:solidFill>
                <a:srgbClr val="E94A5D"/>
              </a:solidFill>
              <a:latin typeface="+mj-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8F08C21-D10B-62F5-340E-B169188C614F}"/>
              </a:ext>
            </a:extLst>
          </p:cNvPr>
          <p:cNvSpPr/>
          <p:nvPr/>
        </p:nvSpPr>
        <p:spPr>
          <a:xfrm>
            <a:off x="3759404" y="2750773"/>
            <a:ext cx="2519363" cy="6177074"/>
          </a:xfrm>
          <a:prstGeom prst="rect">
            <a:avLst/>
          </a:prstGeom>
          <a:solidFill>
            <a:schemeClr val="bg1"/>
          </a:solidFill>
          <a:ln w="38100">
            <a:solidFill>
              <a:srgbClr val="E94A5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How do you feel about your work / life balance?</a:t>
            </a:r>
            <a:br>
              <a:rPr lang="en-GB" sz="1800">
                <a:solidFill>
                  <a:srgbClr val="010000"/>
                </a:solidFill>
                <a:latin typeface="+mj-lt"/>
                <a:ea typeface="Calibri" panose="020F0502020204030204" pitchFamily="34" charset="0"/>
                <a:cs typeface="Calibri" panose="020F0502020204030204" pitchFamily="34" charset="0"/>
              </a:rPr>
            </a:b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What worries or concerns do you have right now?</a:t>
            </a:r>
            <a:br>
              <a:rPr lang="en-GB" sz="1800">
                <a:solidFill>
                  <a:srgbClr val="010000"/>
                </a:solidFill>
                <a:latin typeface="+mj-lt"/>
                <a:ea typeface="Calibri" panose="020F0502020204030204" pitchFamily="34" charset="0"/>
                <a:cs typeface="Calibri" panose="020F0502020204030204" pitchFamily="34" charset="0"/>
              </a:rPr>
            </a:b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How resilient do you feel at present?</a:t>
            </a:r>
            <a:r>
              <a:rPr lang="en-GB" sz="1650">
                <a:solidFill>
                  <a:srgbClr val="010000"/>
                </a:solidFill>
                <a:latin typeface="+mj-lt"/>
                <a:ea typeface="Calibri" panose="020F0502020204030204" pitchFamily="34" charset="0"/>
                <a:cs typeface="Times New Roman" panose="02020603050405020304" pitchFamily="18" charset="0"/>
              </a:rPr>
              <a:t> </a:t>
            </a:r>
          </a:p>
          <a:p>
            <a:pPr marL="285750" indent="-285750">
              <a:lnSpc>
                <a:spcPct val="115000"/>
              </a:lnSpc>
              <a:buFont typeface="Arial" panose="020B0604020202020204" pitchFamily="34" charset="0"/>
              <a:buChar char="•"/>
            </a:pP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spcAft>
                <a:spcPts val="1500"/>
              </a:spcAft>
              <a:buFont typeface="Arial" panose="020B0604020202020204" pitchFamily="34" charset="0"/>
              <a:buChar char="•"/>
            </a:pPr>
            <a:r>
              <a:rPr lang="en-GB" sz="1800">
                <a:solidFill>
                  <a:srgbClr val="010000"/>
                </a:solidFill>
                <a:latin typeface="+mj-lt"/>
                <a:ea typeface="Calibri" panose="020F0502020204030204" pitchFamily="34" charset="0"/>
                <a:cs typeface="Times New Roman" panose="02020603050405020304" pitchFamily="18" charset="0"/>
              </a:rPr>
              <a:t>What impact is Mobile Flexible Work having on your wellbeing?</a:t>
            </a:r>
            <a:r>
              <a:rPr lang="en-GB" sz="1650">
                <a:solidFill>
                  <a:srgbClr val="010000"/>
                </a:solidFill>
                <a:latin typeface="+mj-lt"/>
                <a:ea typeface="Calibri" panose="020F0502020204030204" pitchFamily="34" charset="0"/>
                <a:cs typeface="Times New Roman" panose="02020603050405020304" pitchFamily="18" charset="0"/>
              </a:rPr>
              <a:t> </a:t>
            </a:r>
          </a:p>
        </p:txBody>
      </p:sp>
      <p:sp>
        <p:nvSpPr>
          <p:cNvPr id="16" name="Rectangle 15">
            <a:extLst>
              <a:ext uri="{FF2B5EF4-FFF2-40B4-BE49-F238E27FC236}">
                <a16:creationId xmlns:a16="http://schemas.microsoft.com/office/drawing/2014/main" id="{3AD688BA-7C40-E51E-C6AF-1938A1EBAA95}"/>
              </a:ext>
            </a:extLst>
          </p:cNvPr>
          <p:cNvSpPr/>
          <p:nvPr/>
        </p:nvSpPr>
        <p:spPr>
          <a:xfrm>
            <a:off x="6285120" y="1521226"/>
            <a:ext cx="3401605" cy="1236529"/>
          </a:xfrm>
          <a:prstGeom prst="rect">
            <a:avLst/>
          </a:prstGeom>
          <a:solidFill>
            <a:schemeClr val="bg1"/>
          </a:solidFill>
          <a:ln w="38100">
            <a:solidFill>
              <a:srgbClr val="36AF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rgbClr val="006691"/>
                </a:solidFill>
                <a:latin typeface="+mj-lt"/>
                <a:ea typeface="Calibri" panose="020F0502020204030204" pitchFamily="34" charset="0"/>
                <a:cs typeface="Calibri" panose="020F0502020204030204" pitchFamily="34" charset="0"/>
              </a:rPr>
              <a:t>OBJECTIVES &amp; PERFORMANCE MEASURES</a:t>
            </a:r>
            <a:endParaRPr lang="en-GB" sz="2000">
              <a:solidFill>
                <a:srgbClr val="006691"/>
              </a:solidFill>
              <a:latin typeface="+mj-l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367FDED-AAA3-E376-EDEB-4E6A0D12BDD7}"/>
              </a:ext>
            </a:extLst>
          </p:cNvPr>
          <p:cNvSpPr/>
          <p:nvPr/>
        </p:nvSpPr>
        <p:spPr>
          <a:xfrm>
            <a:off x="6283527" y="2750773"/>
            <a:ext cx="3421773" cy="6177073"/>
          </a:xfrm>
          <a:prstGeom prst="rect">
            <a:avLst/>
          </a:prstGeom>
          <a:solidFill>
            <a:schemeClr val="bg1"/>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pPr marL="342900" indent="-342900">
              <a:lnSpc>
                <a:spcPct val="115000"/>
              </a:lnSpc>
              <a:spcAft>
                <a:spcPts val="1500"/>
              </a:spcAft>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How are you progressing with your objectives?</a:t>
            </a: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Which objectives are you able to progress the best?</a:t>
            </a:r>
          </a:p>
          <a:p>
            <a:pPr marL="285750" indent="-285750">
              <a:lnSpc>
                <a:spcPct val="115000"/>
              </a:lnSpc>
              <a:buFont typeface="Arial" panose="020B0604020202020204" pitchFamily="34" charset="0"/>
              <a:buChar char="•"/>
            </a:pP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Do you have objectives that you are concerned might not be met?</a:t>
            </a:r>
          </a:p>
          <a:p>
            <a:pPr marL="285750" indent="-285750">
              <a:lnSpc>
                <a:spcPct val="115000"/>
              </a:lnSpc>
              <a:buFont typeface="Arial" panose="020B0604020202020204" pitchFamily="34" charset="0"/>
              <a:buChar char="•"/>
            </a:pP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How do you think you could meet those objectives?</a:t>
            </a:r>
          </a:p>
          <a:p>
            <a:pPr marL="285750" indent="-285750">
              <a:lnSpc>
                <a:spcPct val="115000"/>
              </a:lnSpc>
              <a:buFont typeface="Arial" panose="020B0604020202020204" pitchFamily="34" charset="0"/>
              <a:buChar char="•"/>
            </a:pP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spcAft>
                <a:spcPts val="1500"/>
              </a:spcAft>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What support do you need to meet those objectives?</a:t>
            </a:r>
            <a:endParaRPr lang="en-GB" sz="1650">
              <a:solidFill>
                <a:srgbClr val="010000"/>
              </a:solidFill>
              <a:latin typeface="+mj-lt"/>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4EEEB368-D5A8-B361-1908-6D9E38BBE846}"/>
              </a:ext>
            </a:extLst>
          </p:cNvPr>
          <p:cNvSpPr/>
          <p:nvPr/>
        </p:nvSpPr>
        <p:spPr>
          <a:xfrm>
            <a:off x="9700061" y="1514247"/>
            <a:ext cx="2518411" cy="1236528"/>
          </a:xfrm>
          <a:prstGeom prst="rect">
            <a:avLst/>
          </a:prstGeom>
          <a:solidFill>
            <a:schemeClr val="bg1"/>
          </a:solidFill>
          <a:ln w="38100">
            <a:solidFill>
              <a:srgbClr val="BF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rgbClr val="E94A5D"/>
                </a:solidFill>
                <a:latin typeface="+mj-lt"/>
                <a:ea typeface="Calibri" panose="020F0502020204030204" pitchFamily="34" charset="0"/>
                <a:cs typeface="Calibri" panose="020F0502020204030204" pitchFamily="34" charset="0"/>
              </a:rPr>
              <a:t>PERSONAL DEVELOPMENT</a:t>
            </a:r>
            <a:endParaRPr lang="en-GB" sz="2000">
              <a:solidFill>
                <a:srgbClr val="E94A5D"/>
              </a:solidFill>
              <a:latin typeface="+mj-lt"/>
            </a:endParaRPr>
          </a:p>
        </p:txBody>
      </p:sp>
      <p:sp>
        <p:nvSpPr>
          <p:cNvPr id="6" name="Rectangle 5">
            <a:extLst>
              <a:ext uri="{FF2B5EF4-FFF2-40B4-BE49-F238E27FC236}">
                <a16:creationId xmlns:a16="http://schemas.microsoft.com/office/drawing/2014/main" id="{30F5497C-8F29-D41A-1707-1A28CCB255CC}"/>
              </a:ext>
            </a:extLst>
          </p:cNvPr>
          <p:cNvSpPr/>
          <p:nvPr/>
        </p:nvSpPr>
        <p:spPr>
          <a:xfrm>
            <a:off x="9706253" y="2750774"/>
            <a:ext cx="2519363" cy="6177072"/>
          </a:xfrm>
          <a:prstGeom prst="rect">
            <a:avLst/>
          </a:prstGeom>
          <a:solidFill>
            <a:schemeClr val="bg1"/>
          </a:solidFill>
          <a:ln w="38100">
            <a:solidFill>
              <a:srgbClr val="E94A5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pPr marL="285750" indent="-285750">
              <a:lnSpc>
                <a:spcPct val="115000"/>
              </a:lnSpc>
              <a:spcAft>
                <a:spcPts val="1500"/>
              </a:spcAft>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Have you organised or completed any of your agreed development needs?</a:t>
            </a: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What did you find most useful?</a:t>
            </a:r>
            <a:br>
              <a:rPr lang="en-GB" sz="1800">
                <a:solidFill>
                  <a:srgbClr val="010000"/>
                </a:solidFill>
                <a:latin typeface="+mj-lt"/>
                <a:ea typeface="Calibri" panose="020F0502020204030204" pitchFamily="34" charset="0"/>
                <a:cs typeface="Calibri" panose="020F0502020204030204" pitchFamily="34" charset="0"/>
              </a:rPr>
            </a:b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spcAft>
                <a:spcPts val="1500"/>
              </a:spcAft>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What might be an area of development that might help you further in your job?</a:t>
            </a:r>
            <a:endParaRPr lang="en-GB" sz="1650">
              <a:solidFill>
                <a:srgbClr val="010000"/>
              </a:solidFill>
              <a:latin typeface="+mj-l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9ED38E2B-FAB7-D07A-E770-437AFCA8A313}"/>
              </a:ext>
            </a:extLst>
          </p:cNvPr>
          <p:cNvSpPr/>
          <p:nvPr/>
        </p:nvSpPr>
        <p:spPr>
          <a:xfrm>
            <a:off x="12225616" y="1521226"/>
            <a:ext cx="2518411" cy="1236527"/>
          </a:xfrm>
          <a:prstGeom prst="rect">
            <a:avLst/>
          </a:prstGeom>
          <a:solidFill>
            <a:schemeClr val="bg1"/>
          </a:solidFill>
          <a:ln w="38100">
            <a:solidFill>
              <a:srgbClr val="36AF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rgbClr val="006691"/>
                </a:solidFill>
                <a:latin typeface="+mj-lt"/>
                <a:ea typeface="Calibri" panose="020F0502020204030204" pitchFamily="34" charset="0"/>
                <a:cs typeface="Calibri" panose="020F0502020204030204" pitchFamily="34" charset="0"/>
              </a:rPr>
              <a:t>IMPROVEMENTS</a:t>
            </a:r>
            <a:endParaRPr lang="en-GB" sz="2000">
              <a:solidFill>
                <a:srgbClr val="006691"/>
              </a:solidFill>
              <a:latin typeface="+mj-lt"/>
            </a:endParaRPr>
          </a:p>
        </p:txBody>
      </p:sp>
      <p:sp>
        <p:nvSpPr>
          <p:cNvPr id="7" name="Rectangle 6">
            <a:extLst>
              <a:ext uri="{FF2B5EF4-FFF2-40B4-BE49-F238E27FC236}">
                <a16:creationId xmlns:a16="http://schemas.microsoft.com/office/drawing/2014/main" id="{B706E7B9-424A-28BF-0D07-F41348DC4A59}"/>
              </a:ext>
            </a:extLst>
          </p:cNvPr>
          <p:cNvSpPr/>
          <p:nvPr/>
        </p:nvSpPr>
        <p:spPr>
          <a:xfrm>
            <a:off x="12211328" y="2750775"/>
            <a:ext cx="2519363" cy="6177072"/>
          </a:xfrm>
          <a:prstGeom prst="rect">
            <a:avLst/>
          </a:prstGeom>
          <a:solidFill>
            <a:schemeClr val="bg1"/>
          </a:solidFill>
          <a:ln w="38100">
            <a:solidFill>
              <a:srgbClr val="36AF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What, if any, improvements to your job have you identified since we last met?</a:t>
            </a:r>
            <a:br>
              <a:rPr lang="en-GB" sz="1800">
                <a:solidFill>
                  <a:srgbClr val="010000"/>
                </a:solidFill>
                <a:latin typeface="+mj-lt"/>
                <a:ea typeface="Calibri" panose="020F0502020204030204" pitchFamily="34" charset="0"/>
                <a:cs typeface="Calibri" panose="020F0502020204030204" pitchFamily="34" charset="0"/>
              </a:rPr>
            </a:b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What impact would the suggested improvements make?</a:t>
            </a:r>
            <a:br>
              <a:rPr lang="en-GB" sz="1800">
                <a:solidFill>
                  <a:srgbClr val="010000"/>
                </a:solidFill>
                <a:latin typeface="+mj-lt"/>
                <a:ea typeface="Calibri" panose="020F0502020204030204" pitchFamily="34" charset="0"/>
                <a:cs typeface="Calibri" panose="020F0502020204030204" pitchFamily="34" charset="0"/>
              </a:rPr>
            </a:b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spcAft>
                <a:spcPts val="1500"/>
              </a:spcAft>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What organisational improvements would you like to see implemented?</a:t>
            </a:r>
            <a:endParaRPr lang="en-GB" sz="1650">
              <a:solidFill>
                <a:srgbClr val="010000"/>
              </a:solidFill>
              <a:latin typeface="+mj-l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EA8CD2F3-4672-2D5C-6162-9D19179EC19A}"/>
              </a:ext>
            </a:extLst>
          </p:cNvPr>
          <p:cNvSpPr/>
          <p:nvPr/>
        </p:nvSpPr>
        <p:spPr>
          <a:xfrm>
            <a:off x="14737835" y="1521227"/>
            <a:ext cx="2518411" cy="1248270"/>
          </a:xfrm>
          <a:prstGeom prst="rect">
            <a:avLst/>
          </a:prstGeom>
          <a:solidFill>
            <a:schemeClr val="bg1"/>
          </a:solidFill>
          <a:ln w="38100">
            <a:solidFill>
              <a:srgbClr val="BF2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rgbClr val="E94A5D"/>
                </a:solidFill>
                <a:latin typeface="Trebuchet MS" panose="020B0603020202020204" pitchFamily="34" charset="0"/>
                <a:ea typeface="Calibri" panose="020F0502020204030204" pitchFamily="34" charset="0"/>
                <a:cs typeface="Calibri" panose="020F0502020204030204" pitchFamily="34" charset="0"/>
              </a:rPr>
              <a:t>FEEDBACK</a:t>
            </a:r>
            <a:endParaRPr lang="en-GB" sz="1600">
              <a:solidFill>
                <a:srgbClr val="E94A5D"/>
              </a:solidFill>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1B49F52E-D1C9-51F2-C9E3-D47221D0B8DE}"/>
              </a:ext>
            </a:extLst>
          </p:cNvPr>
          <p:cNvSpPr/>
          <p:nvPr/>
        </p:nvSpPr>
        <p:spPr>
          <a:xfrm>
            <a:off x="14730690" y="2769497"/>
            <a:ext cx="2519363" cy="6157398"/>
          </a:xfrm>
          <a:prstGeom prst="rect">
            <a:avLst/>
          </a:prstGeom>
          <a:solidFill>
            <a:schemeClr val="bg1"/>
          </a:solidFill>
          <a:ln w="38100">
            <a:solidFill>
              <a:srgbClr val="E94A5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What has been your biggest achievement so far this year?</a:t>
            </a:r>
            <a:br>
              <a:rPr lang="en-GB" sz="1800">
                <a:solidFill>
                  <a:srgbClr val="010000"/>
                </a:solidFill>
                <a:latin typeface="+mj-lt"/>
                <a:ea typeface="Calibri" panose="020F0502020204030204" pitchFamily="34" charset="0"/>
                <a:cs typeface="Calibri" panose="020F0502020204030204" pitchFamily="34" charset="0"/>
              </a:rPr>
            </a:b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What has been your biggest challenge so far this year?</a:t>
            </a:r>
            <a:br>
              <a:rPr lang="en-GB" sz="1800">
                <a:solidFill>
                  <a:srgbClr val="010000"/>
                </a:solidFill>
                <a:latin typeface="+mj-lt"/>
                <a:ea typeface="Calibri" panose="020F0502020204030204" pitchFamily="34" charset="0"/>
                <a:cs typeface="Calibri" panose="020F0502020204030204" pitchFamily="34" charset="0"/>
              </a:rPr>
            </a:br>
            <a:endParaRPr lang="en-GB" sz="1650">
              <a:solidFill>
                <a:srgbClr val="010000"/>
              </a:solidFill>
              <a:latin typeface="+mj-lt"/>
              <a:ea typeface="Calibri" panose="020F0502020204030204" pitchFamily="34" charset="0"/>
              <a:cs typeface="Times New Roman" panose="02020603050405020304" pitchFamily="18" charset="0"/>
            </a:endParaRPr>
          </a:p>
          <a:p>
            <a:pPr marL="285750" indent="-285750">
              <a:lnSpc>
                <a:spcPct val="115000"/>
              </a:lnSpc>
              <a:spcAft>
                <a:spcPts val="1500"/>
              </a:spcAft>
              <a:buFont typeface="Arial" panose="020B0604020202020204" pitchFamily="34" charset="0"/>
              <a:buChar char="•"/>
            </a:pPr>
            <a:r>
              <a:rPr lang="en-GB" sz="1800">
                <a:solidFill>
                  <a:srgbClr val="010000"/>
                </a:solidFill>
                <a:latin typeface="+mj-lt"/>
                <a:ea typeface="Calibri" panose="020F0502020204030204" pitchFamily="34" charset="0"/>
                <a:cs typeface="Calibri" panose="020F0502020204030204" pitchFamily="34" charset="0"/>
              </a:rPr>
              <a:t>What feedback would you like to give me?</a:t>
            </a:r>
            <a:endParaRPr lang="en-GB" sz="1650">
              <a:solidFill>
                <a:srgbClr val="01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230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39E41E-F3F8-0F59-D5B5-64168A424428}"/>
              </a:ext>
            </a:extLst>
          </p:cNvPr>
          <p:cNvSpPr txBox="1">
            <a:spLocks noGrp="1"/>
          </p:cNvSpPr>
          <p:nvPr>
            <p:ph type="title"/>
          </p:nvPr>
        </p:nvSpPr>
        <p:spPr>
          <a:xfrm>
            <a:off x="1357884" y="246888"/>
            <a:ext cx="15965424" cy="1154332"/>
          </a:xfrm>
        </p:spPr>
        <p:txBody>
          <a:bodyPr>
            <a:normAutofit/>
          </a:bodyPr>
          <a:lstStyle/>
          <a:p>
            <a:r>
              <a:rPr lang="en-GB" sz="5400" dirty="0">
                <a:solidFill>
                  <a:srgbClr val="E6007E"/>
                </a:solidFill>
                <a:latin typeface="Arial"/>
                <a:ea typeface="Calibri"/>
                <a:cs typeface="Calibri"/>
              </a:rPr>
              <a:t>1-2-1 Check-in Form </a:t>
            </a:r>
            <a:r>
              <a:rPr lang="en-GB" sz="5400" i="1" dirty="0">
                <a:solidFill>
                  <a:srgbClr val="E6007E"/>
                </a:solidFill>
                <a:latin typeface="Arial"/>
                <a:ea typeface="Calibri"/>
                <a:cs typeface="Calibri"/>
              </a:rPr>
              <a:t>(optional)</a:t>
            </a:r>
            <a:endParaRPr lang="en-US" sz="2700" b="0" i="1" dirty="0">
              <a:solidFill>
                <a:srgbClr val="0070C0"/>
              </a:solidFill>
              <a:latin typeface="Arial"/>
              <a:ea typeface="Calibri"/>
              <a:cs typeface="Calibri"/>
            </a:endParaRPr>
          </a:p>
        </p:txBody>
      </p:sp>
      <p:graphicFrame>
        <p:nvGraphicFramePr>
          <p:cNvPr id="5" name="Table 4">
            <a:extLst>
              <a:ext uri="{FF2B5EF4-FFF2-40B4-BE49-F238E27FC236}">
                <a16:creationId xmlns:a16="http://schemas.microsoft.com/office/drawing/2014/main" id="{61C6469D-D0A0-BAE4-1CB1-3E0740AE9EBF}"/>
              </a:ext>
            </a:extLst>
          </p:cNvPr>
          <p:cNvGraphicFramePr>
            <a:graphicFrameLocks noGrp="1"/>
          </p:cNvGraphicFramePr>
          <p:nvPr>
            <p:extLst>
              <p:ext uri="{D42A27DB-BD31-4B8C-83A1-F6EECF244321}">
                <p14:modId xmlns:p14="http://schemas.microsoft.com/office/powerpoint/2010/main" val="1027773028"/>
              </p:ext>
            </p:extLst>
          </p:nvPr>
        </p:nvGraphicFramePr>
        <p:xfrm>
          <a:off x="1235131" y="1785257"/>
          <a:ext cx="15896155" cy="891248"/>
        </p:xfrm>
        <a:graphic>
          <a:graphicData uri="http://schemas.openxmlformats.org/drawingml/2006/table">
            <a:tbl>
              <a:tblPr firstRow="1" firstCol="1" bandRow="1">
                <a:tableStyleId>{5C22544A-7EE6-4342-B048-85BDC9FD1C3A}</a:tableStyleId>
              </a:tblPr>
              <a:tblGrid>
                <a:gridCol w="3120480">
                  <a:extLst>
                    <a:ext uri="{9D8B030D-6E8A-4147-A177-3AD203B41FA5}">
                      <a16:colId xmlns:a16="http://schemas.microsoft.com/office/drawing/2014/main" val="3337617473"/>
                    </a:ext>
                  </a:extLst>
                </a:gridCol>
                <a:gridCol w="4827597">
                  <a:extLst>
                    <a:ext uri="{9D8B030D-6E8A-4147-A177-3AD203B41FA5}">
                      <a16:colId xmlns:a16="http://schemas.microsoft.com/office/drawing/2014/main" val="1209936761"/>
                    </a:ext>
                  </a:extLst>
                </a:gridCol>
                <a:gridCol w="3380981">
                  <a:extLst>
                    <a:ext uri="{9D8B030D-6E8A-4147-A177-3AD203B41FA5}">
                      <a16:colId xmlns:a16="http://schemas.microsoft.com/office/drawing/2014/main" val="3184455040"/>
                    </a:ext>
                  </a:extLst>
                </a:gridCol>
                <a:gridCol w="4567097">
                  <a:extLst>
                    <a:ext uri="{9D8B030D-6E8A-4147-A177-3AD203B41FA5}">
                      <a16:colId xmlns:a16="http://schemas.microsoft.com/office/drawing/2014/main" val="1277122621"/>
                    </a:ext>
                  </a:extLst>
                </a:gridCol>
              </a:tblGrid>
              <a:tr h="450204">
                <a:tc>
                  <a:txBody>
                    <a:bodyPr/>
                    <a:lstStyle/>
                    <a:p>
                      <a:pPr algn="l">
                        <a:lnSpc>
                          <a:spcPct val="115000"/>
                        </a:lnSpc>
                        <a:spcAft>
                          <a:spcPts val="1000"/>
                        </a:spcAft>
                        <a:buNone/>
                      </a:pPr>
                      <a:r>
                        <a:rPr lang="en-GB" sz="2100" dirty="0">
                          <a:effectLst/>
                        </a:rPr>
                        <a:t>Emplo</a:t>
                      </a:r>
                      <a:r>
                        <a:rPr lang="en-GB" sz="2100" spc="-5" dirty="0">
                          <a:effectLst/>
                        </a:rPr>
                        <a:t>y</a:t>
                      </a:r>
                      <a:r>
                        <a:rPr lang="en-GB" sz="2100" dirty="0">
                          <a:effectLst/>
                        </a:rPr>
                        <a:t>ee</a:t>
                      </a:r>
                      <a:r>
                        <a:rPr lang="en-GB" sz="2100" spc="-35" dirty="0">
                          <a:effectLst/>
                        </a:rPr>
                        <a:t> </a:t>
                      </a:r>
                      <a:r>
                        <a:rPr lang="en-GB" sz="2100" dirty="0">
                          <a:effectLst/>
                        </a:rPr>
                        <a:t>N</a:t>
                      </a:r>
                      <a:r>
                        <a:rPr lang="en-GB" sz="2100" spc="-5" dirty="0">
                          <a:effectLst/>
                        </a:rPr>
                        <a:t>a</a:t>
                      </a:r>
                      <a:r>
                        <a:rPr lang="en-GB" sz="2100" dirty="0">
                          <a:effectLst/>
                        </a:rPr>
                        <a:t>me: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rgbClr val="006691"/>
                    </a:solidFill>
                  </a:tcPr>
                </a:tc>
                <a:tc>
                  <a:txBody>
                    <a:bodyPr/>
                    <a:lstStyle/>
                    <a:p>
                      <a:pPr algn="l">
                        <a:lnSpc>
                          <a:spcPct val="115000"/>
                        </a:lnSpc>
                        <a:spcAft>
                          <a:spcPts val="1000"/>
                        </a:spcAft>
                        <a:buNone/>
                      </a:pPr>
                      <a:r>
                        <a:rPr lang="en-GB" sz="18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chemeClr val="accent2">
                        <a:lumMod val="20000"/>
                        <a:lumOff val="80000"/>
                      </a:schemeClr>
                    </a:solidFill>
                  </a:tcPr>
                </a:tc>
                <a:tc>
                  <a:txBody>
                    <a:bodyPr/>
                    <a:lstStyle/>
                    <a:p>
                      <a:pPr algn="l">
                        <a:lnSpc>
                          <a:spcPct val="115000"/>
                        </a:lnSpc>
                        <a:spcAft>
                          <a:spcPts val="1000"/>
                        </a:spcAft>
                        <a:buNone/>
                      </a:pPr>
                      <a:r>
                        <a:rPr lang="en-GB" sz="2100" dirty="0">
                          <a:effectLst/>
                        </a:rPr>
                        <a:t>Emplo</a:t>
                      </a:r>
                      <a:r>
                        <a:rPr lang="en-GB" sz="2100" spc="-5" dirty="0">
                          <a:effectLst/>
                        </a:rPr>
                        <a:t>y</a:t>
                      </a:r>
                      <a:r>
                        <a:rPr lang="en-GB" sz="2100" dirty="0">
                          <a:effectLst/>
                        </a:rPr>
                        <a:t>ee</a:t>
                      </a:r>
                      <a:r>
                        <a:rPr lang="en-GB" sz="2100" spc="-35" dirty="0">
                          <a:effectLst/>
                        </a:rPr>
                        <a:t> </a:t>
                      </a:r>
                      <a:r>
                        <a:rPr lang="en-GB" sz="2100" dirty="0">
                          <a:effectLst/>
                        </a:rPr>
                        <a:t>Number:</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rgbClr val="006691"/>
                    </a:solidFill>
                  </a:tcPr>
                </a:tc>
                <a:tc>
                  <a:txBody>
                    <a:bodyPr/>
                    <a:lstStyle/>
                    <a:p>
                      <a:pPr algn="l">
                        <a:lnSpc>
                          <a:spcPct val="115000"/>
                        </a:lnSpc>
                        <a:spcAft>
                          <a:spcPts val="1000"/>
                        </a:spcAft>
                        <a:buNone/>
                      </a:pPr>
                      <a:r>
                        <a:rPr lang="en-GB" sz="1800" dirty="0">
                          <a:effectLst/>
                        </a:rPr>
                        <a:t>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chemeClr val="accent2">
                        <a:lumMod val="20000"/>
                        <a:lumOff val="80000"/>
                      </a:schemeClr>
                    </a:solidFill>
                  </a:tcPr>
                </a:tc>
                <a:extLst>
                  <a:ext uri="{0D108BD9-81ED-4DB2-BD59-A6C34878D82A}">
                    <a16:rowId xmlns:a16="http://schemas.microsoft.com/office/drawing/2014/main" val="3520627218"/>
                  </a:ext>
                </a:extLst>
              </a:tr>
              <a:tr h="441044">
                <a:tc>
                  <a:txBody>
                    <a:bodyPr/>
                    <a:lstStyle/>
                    <a:p>
                      <a:pPr algn="l">
                        <a:lnSpc>
                          <a:spcPct val="115000"/>
                        </a:lnSpc>
                        <a:spcAft>
                          <a:spcPts val="1000"/>
                        </a:spcAft>
                        <a:buNone/>
                      </a:pPr>
                      <a:r>
                        <a:rPr lang="en-GB" sz="2100" dirty="0">
                          <a:effectLst/>
                        </a:rPr>
                        <a:t>Job</a:t>
                      </a:r>
                      <a:r>
                        <a:rPr lang="en-GB" sz="2100" spc="-40" dirty="0">
                          <a:effectLst/>
                        </a:rPr>
                        <a:t> </a:t>
                      </a:r>
                      <a:r>
                        <a:rPr lang="en-GB" sz="2100" spc="-60" dirty="0">
                          <a:effectLst/>
                        </a:rPr>
                        <a:t>T</a:t>
                      </a:r>
                      <a:r>
                        <a:rPr lang="en-GB" sz="2100" dirty="0">
                          <a:effectLst/>
                        </a:rPr>
                        <a:t>i</a:t>
                      </a:r>
                      <a:r>
                        <a:rPr lang="en-GB" sz="2100" spc="-10" dirty="0">
                          <a:effectLst/>
                        </a:rPr>
                        <a:t>t</a:t>
                      </a:r>
                      <a:r>
                        <a:rPr lang="en-GB" sz="2100" dirty="0">
                          <a:effectLst/>
                        </a:rPr>
                        <a:t>le: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rgbClr val="006691"/>
                    </a:solidFill>
                  </a:tcPr>
                </a:tc>
                <a:tc>
                  <a:txBody>
                    <a:bodyPr/>
                    <a:lstStyle/>
                    <a:p>
                      <a:pPr algn="l">
                        <a:lnSpc>
                          <a:spcPct val="115000"/>
                        </a:lnSpc>
                        <a:spcAft>
                          <a:spcPts val="1000"/>
                        </a:spcAft>
                        <a:buNone/>
                      </a:pPr>
                      <a:r>
                        <a:rPr lang="en-GB" sz="18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chemeClr val="accent2">
                        <a:lumMod val="20000"/>
                        <a:lumOff val="80000"/>
                      </a:schemeClr>
                    </a:solidFill>
                  </a:tcPr>
                </a:tc>
                <a:tc>
                  <a:txBody>
                    <a:bodyPr/>
                    <a:lstStyle/>
                    <a:p>
                      <a:pPr algn="l">
                        <a:lnSpc>
                          <a:spcPct val="115000"/>
                        </a:lnSpc>
                        <a:spcAft>
                          <a:spcPts val="1000"/>
                        </a:spcAft>
                        <a:buNone/>
                      </a:pPr>
                      <a:r>
                        <a:rPr lang="en-GB" sz="2100" b="1" dirty="0">
                          <a:solidFill>
                            <a:schemeClr val="bg1"/>
                          </a:solidFill>
                          <a:effectLst/>
                        </a:rPr>
                        <a:t>Date:</a:t>
                      </a:r>
                      <a:endParaRPr lang="en-GB"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rgbClr val="006691"/>
                    </a:solidFill>
                  </a:tcPr>
                </a:tc>
                <a:tc>
                  <a:txBody>
                    <a:bodyPr/>
                    <a:lstStyle/>
                    <a:p>
                      <a:pPr algn="l">
                        <a:lnSpc>
                          <a:spcPct val="115000"/>
                        </a:lnSpc>
                        <a:spcAft>
                          <a:spcPts val="1000"/>
                        </a:spcAft>
                        <a:buNone/>
                      </a:pPr>
                      <a:r>
                        <a:rPr lang="en-GB" sz="1800" dirty="0">
                          <a:effectLst/>
                        </a:rPr>
                        <a:t>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solidFill>
                      <a:schemeClr val="accent2">
                        <a:lumMod val="20000"/>
                        <a:lumOff val="80000"/>
                      </a:schemeClr>
                    </a:solidFill>
                  </a:tcPr>
                </a:tc>
                <a:extLst>
                  <a:ext uri="{0D108BD9-81ED-4DB2-BD59-A6C34878D82A}">
                    <a16:rowId xmlns:a16="http://schemas.microsoft.com/office/drawing/2014/main" val="4265328888"/>
                  </a:ext>
                </a:extLst>
              </a:tr>
            </a:tbl>
          </a:graphicData>
        </a:graphic>
      </p:graphicFrame>
      <p:graphicFrame>
        <p:nvGraphicFramePr>
          <p:cNvPr id="10" name="Table 9">
            <a:extLst>
              <a:ext uri="{FF2B5EF4-FFF2-40B4-BE49-F238E27FC236}">
                <a16:creationId xmlns:a16="http://schemas.microsoft.com/office/drawing/2014/main" id="{C42F867D-A8B8-72B7-117E-6C78E84D1CB4}"/>
              </a:ext>
            </a:extLst>
          </p:cNvPr>
          <p:cNvGraphicFramePr>
            <a:graphicFrameLocks noGrp="1"/>
          </p:cNvGraphicFramePr>
          <p:nvPr>
            <p:extLst>
              <p:ext uri="{D42A27DB-BD31-4B8C-83A1-F6EECF244321}">
                <p14:modId xmlns:p14="http://schemas.microsoft.com/office/powerpoint/2010/main" val="1200987931"/>
              </p:ext>
            </p:extLst>
          </p:nvPr>
        </p:nvGraphicFramePr>
        <p:xfrm>
          <a:off x="1235131" y="2733380"/>
          <a:ext cx="15896156" cy="6105822"/>
        </p:xfrm>
        <a:graphic>
          <a:graphicData uri="http://schemas.openxmlformats.org/drawingml/2006/table">
            <a:tbl>
              <a:tblPr firstRow="1" firstCol="1" bandRow="1">
                <a:tableStyleId>{5C22544A-7EE6-4342-B048-85BDC9FD1C3A}</a:tableStyleId>
              </a:tblPr>
              <a:tblGrid>
                <a:gridCol w="3119155">
                  <a:extLst>
                    <a:ext uri="{9D8B030D-6E8A-4147-A177-3AD203B41FA5}">
                      <a16:colId xmlns:a16="http://schemas.microsoft.com/office/drawing/2014/main" val="3210958771"/>
                    </a:ext>
                  </a:extLst>
                </a:gridCol>
                <a:gridCol w="12777001">
                  <a:extLst>
                    <a:ext uri="{9D8B030D-6E8A-4147-A177-3AD203B41FA5}">
                      <a16:colId xmlns:a16="http://schemas.microsoft.com/office/drawing/2014/main" val="2022465697"/>
                    </a:ext>
                  </a:extLst>
                </a:gridCol>
              </a:tblGrid>
              <a:tr h="1017637">
                <a:tc>
                  <a:txBody>
                    <a:bodyPr/>
                    <a:lstStyle/>
                    <a:p>
                      <a:pPr>
                        <a:lnSpc>
                          <a:spcPct val="115000"/>
                        </a:lnSpc>
                        <a:spcAft>
                          <a:spcPts val="1000"/>
                        </a:spcAft>
                        <a:buNone/>
                      </a:pPr>
                      <a:r>
                        <a:rPr lang="en-GB" sz="1800" dirty="0">
                          <a:solidFill>
                            <a:schemeClr val="bg1"/>
                          </a:solidFill>
                          <a:effectLst/>
                        </a:rPr>
                        <a:t>RITA</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86699" marT="0" marB="0" anchor="ctr">
                    <a:solidFill>
                      <a:srgbClr val="009EDE"/>
                    </a:solidFill>
                  </a:tcPr>
                </a:tc>
                <a:tc>
                  <a:txBody>
                    <a:bodyPr/>
                    <a:lstStyle/>
                    <a:p>
                      <a:pPr marL="342900" lvl="0" indent="-342900">
                        <a:lnSpc>
                          <a:spcPct val="115000"/>
                        </a:lnSpc>
                        <a:spcAft>
                          <a:spcPts val="1000"/>
                        </a:spcAft>
                        <a:buFont typeface="Symbol" panose="05050102010706020507" pitchFamily="18" charset="2"/>
                        <a:buChar char=""/>
                      </a:pPr>
                      <a:r>
                        <a:rPr lang="en-GB" sz="1800">
                          <a:solidFill>
                            <a:srgbClr val="010000"/>
                          </a:solidFill>
                          <a:effectLst/>
                        </a:rPr>
                        <a:t> </a:t>
                      </a:r>
                      <a:endParaRPr lang="en-GB" sz="1400">
                        <a:solidFill>
                          <a:srgbClr val="01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6699" marR="86699" marT="0" marB="0">
                    <a:solidFill>
                      <a:srgbClr val="C7E8F1"/>
                    </a:solidFill>
                  </a:tcPr>
                </a:tc>
                <a:extLst>
                  <a:ext uri="{0D108BD9-81ED-4DB2-BD59-A6C34878D82A}">
                    <a16:rowId xmlns:a16="http://schemas.microsoft.com/office/drawing/2014/main" val="3104547763"/>
                  </a:ext>
                </a:extLst>
              </a:tr>
              <a:tr h="1017637">
                <a:tc>
                  <a:txBody>
                    <a:bodyPr/>
                    <a:lstStyle/>
                    <a:p>
                      <a:pPr>
                        <a:lnSpc>
                          <a:spcPct val="115000"/>
                        </a:lnSpc>
                        <a:spcAft>
                          <a:spcPts val="1000"/>
                        </a:spcAft>
                        <a:buNone/>
                      </a:pPr>
                      <a:r>
                        <a:rPr lang="en-GB" sz="1800" dirty="0">
                          <a:solidFill>
                            <a:schemeClr val="bg1"/>
                          </a:solidFill>
                          <a:effectLst/>
                        </a:rPr>
                        <a:t>Life and Wellbeing</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86699" marT="0" marB="0" anchor="ctr">
                    <a:solidFill>
                      <a:srgbClr val="006691"/>
                    </a:solidFill>
                  </a:tcPr>
                </a:tc>
                <a:tc>
                  <a:txBody>
                    <a:bodyPr/>
                    <a:lstStyle/>
                    <a:p>
                      <a:pPr marL="342900" lvl="0" indent="-342900">
                        <a:lnSpc>
                          <a:spcPct val="115000"/>
                        </a:lnSpc>
                        <a:spcAft>
                          <a:spcPts val="1000"/>
                        </a:spcAft>
                        <a:buFont typeface="Symbol" panose="05050102010706020507" pitchFamily="18" charset="2"/>
                        <a:buChar char=""/>
                      </a:pPr>
                      <a:r>
                        <a:rPr lang="en-GB" sz="18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6699" marR="86699" marT="0" marB="0">
                    <a:solidFill>
                      <a:schemeClr val="accent2">
                        <a:lumMod val="20000"/>
                        <a:lumOff val="80000"/>
                      </a:schemeClr>
                    </a:solidFill>
                  </a:tcPr>
                </a:tc>
                <a:extLst>
                  <a:ext uri="{0D108BD9-81ED-4DB2-BD59-A6C34878D82A}">
                    <a16:rowId xmlns:a16="http://schemas.microsoft.com/office/drawing/2014/main" val="4028245470"/>
                  </a:ext>
                </a:extLst>
              </a:tr>
              <a:tr h="1017637">
                <a:tc>
                  <a:txBody>
                    <a:bodyPr/>
                    <a:lstStyle/>
                    <a:p>
                      <a:pPr>
                        <a:lnSpc>
                          <a:spcPct val="115000"/>
                        </a:lnSpc>
                        <a:spcAft>
                          <a:spcPts val="1000"/>
                        </a:spcAft>
                        <a:buNone/>
                      </a:pPr>
                      <a:r>
                        <a:rPr lang="en-GB" sz="1800" dirty="0">
                          <a:solidFill>
                            <a:schemeClr val="bg1"/>
                          </a:solidFill>
                          <a:effectLst/>
                        </a:rPr>
                        <a:t>Objectives and Performance</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86699" marT="0" marB="0" anchor="ctr">
                    <a:solidFill>
                      <a:srgbClr val="009EDE"/>
                    </a:solidFill>
                  </a:tcPr>
                </a:tc>
                <a:tc>
                  <a:txBody>
                    <a:bodyPr/>
                    <a:lstStyle/>
                    <a:p>
                      <a:pPr marL="342900" lvl="0" indent="-342900">
                        <a:lnSpc>
                          <a:spcPct val="115000"/>
                        </a:lnSpc>
                        <a:spcAft>
                          <a:spcPts val="1000"/>
                        </a:spcAft>
                        <a:buFont typeface="Symbol" panose="05050102010706020507" pitchFamily="18" charset="2"/>
                        <a:buChar char=""/>
                      </a:pPr>
                      <a:r>
                        <a:rPr lang="en-GB" sz="18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6699" marR="86699" marT="0" marB="0">
                    <a:solidFill>
                      <a:srgbClr val="C7E8F1"/>
                    </a:solidFill>
                  </a:tcPr>
                </a:tc>
                <a:extLst>
                  <a:ext uri="{0D108BD9-81ED-4DB2-BD59-A6C34878D82A}">
                    <a16:rowId xmlns:a16="http://schemas.microsoft.com/office/drawing/2014/main" val="2519967872"/>
                  </a:ext>
                </a:extLst>
              </a:tr>
              <a:tr h="1017637">
                <a:tc>
                  <a:txBody>
                    <a:bodyPr/>
                    <a:lstStyle/>
                    <a:p>
                      <a:pPr>
                        <a:lnSpc>
                          <a:spcPct val="115000"/>
                        </a:lnSpc>
                        <a:spcAft>
                          <a:spcPts val="1000"/>
                        </a:spcAft>
                        <a:buNone/>
                      </a:pPr>
                      <a:r>
                        <a:rPr lang="en-GB" sz="1800" dirty="0">
                          <a:solidFill>
                            <a:schemeClr val="bg1"/>
                          </a:solidFill>
                          <a:effectLst/>
                        </a:rPr>
                        <a:t>Personal Development</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86699" marT="0" marB="0" anchor="ctr">
                    <a:solidFill>
                      <a:srgbClr val="006691"/>
                    </a:solidFill>
                  </a:tcPr>
                </a:tc>
                <a:tc>
                  <a:txBody>
                    <a:bodyPr/>
                    <a:lstStyle/>
                    <a:p>
                      <a:pPr marL="342900" lvl="0" indent="-342900">
                        <a:lnSpc>
                          <a:spcPct val="115000"/>
                        </a:lnSpc>
                        <a:spcAft>
                          <a:spcPts val="1000"/>
                        </a:spcAft>
                        <a:buFont typeface="Symbol" panose="05050102010706020507" pitchFamily="18" charset="2"/>
                        <a:buChar char=""/>
                      </a:pPr>
                      <a:r>
                        <a:rPr lang="en-GB" sz="18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6699" marR="86699" marT="0" marB="0">
                    <a:solidFill>
                      <a:schemeClr val="accent2">
                        <a:lumMod val="20000"/>
                        <a:lumOff val="80000"/>
                      </a:schemeClr>
                    </a:solidFill>
                  </a:tcPr>
                </a:tc>
                <a:extLst>
                  <a:ext uri="{0D108BD9-81ED-4DB2-BD59-A6C34878D82A}">
                    <a16:rowId xmlns:a16="http://schemas.microsoft.com/office/drawing/2014/main" val="4074388265"/>
                  </a:ext>
                </a:extLst>
              </a:tr>
              <a:tr h="1017637">
                <a:tc>
                  <a:txBody>
                    <a:bodyPr/>
                    <a:lstStyle/>
                    <a:p>
                      <a:pPr>
                        <a:lnSpc>
                          <a:spcPct val="115000"/>
                        </a:lnSpc>
                        <a:spcAft>
                          <a:spcPts val="1000"/>
                        </a:spcAft>
                        <a:buNone/>
                      </a:pPr>
                      <a:r>
                        <a:rPr lang="en-GB" sz="1800" dirty="0">
                          <a:solidFill>
                            <a:schemeClr val="bg1"/>
                          </a:solidFill>
                          <a:effectLst/>
                        </a:rPr>
                        <a:t>Improvements</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86699" marT="0" marB="0" anchor="ctr">
                    <a:solidFill>
                      <a:srgbClr val="009EDE"/>
                    </a:solidFill>
                  </a:tcPr>
                </a:tc>
                <a:tc>
                  <a:txBody>
                    <a:bodyPr/>
                    <a:lstStyle/>
                    <a:p>
                      <a:pPr marL="342900" lvl="0" indent="-342900">
                        <a:lnSpc>
                          <a:spcPct val="115000"/>
                        </a:lnSpc>
                        <a:spcAft>
                          <a:spcPts val="1000"/>
                        </a:spcAft>
                        <a:buFont typeface="Symbol" panose="05050102010706020507" pitchFamily="18" charset="2"/>
                        <a:buChar char=""/>
                      </a:pPr>
                      <a:r>
                        <a:rPr lang="en-GB" sz="18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6699" marR="86699" marT="0" marB="0">
                    <a:solidFill>
                      <a:srgbClr val="C7E8F1"/>
                    </a:solidFill>
                  </a:tcPr>
                </a:tc>
                <a:extLst>
                  <a:ext uri="{0D108BD9-81ED-4DB2-BD59-A6C34878D82A}">
                    <a16:rowId xmlns:a16="http://schemas.microsoft.com/office/drawing/2014/main" val="370932083"/>
                  </a:ext>
                </a:extLst>
              </a:tr>
              <a:tr h="1017637">
                <a:tc>
                  <a:txBody>
                    <a:bodyPr/>
                    <a:lstStyle/>
                    <a:p>
                      <a:pPr>
                        <a:lnSpc>
                          <a:spcPct val="115000"/>
                        </a:lnSpc>
                        <a:spcAft>
                          <a:spcPts val="1000"/>
                        </a:spcAft>
                        <a:buNone/>
                      </a:pPr>
                      <a:r>
                        <a:rPr lang="en-GB" sz="1800" dirty="0">
                          <a:solidFill>
                            <a:schemeClr val="bg1"/>
                          </a:solidFill>
                          <a:effectLst/>
                        </a:rPr>
                        <a:t>Feedback</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86699" marT="0" marB="0" anchor="ctr">
                    <a:solidFill>
                      <a:srgbClr val="006691"/>
                    </a:solidFill>
                  </a:tcPr>
                </a:tc>
                <a:tc>
                  <a:txBody>
                    <a:bodyPr/>
                    <a:lstStyle/>
                    <a:p>
                      <a:pPr marL="342900" lvl="0" indent="-342900">
                        <a:lnSpc>
                          <a:spcPct val="115000"/>
                        </a:lnSpc>
                        <a:spcAft>
                          <a:spcPts val="1000"/>
                        </a:spcAft>
                        <a:buFont typeface="Symbol" panose="05050102010706020507" pitchFamily="18" charset="2"/>
                        <a:buChar char=""/>
                      </a:pPr>
                      <a:r>
                        <a:rPr lang="en-GB" sz="18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6699" marR="86699" marT="0" marB="0">
                    <a:solidFill>
                      <a:schemeClr val="accent2">
                        <a:lumMod val="20000"/>
                        <a:lumOff val="80000"/>
                      </a:schemeClr>
                    </a:solidFill>
                  </a:tcPr>
                </a:tc>
                <a:extLst>
                  <a:ext uri="{0D108BD9-81ED-4DB2-BD59-A6C34878D82A}">
                    <a16:rowId xmlns:a16="http://schemas.microsoft.com/office/drawing/2014/main" val="2393205064"/>
                  </a:ext>
                </a:extLst>
              </a:tr>
            </a:tbl>
          </a:graphicData>
        </a:graphic>
      </p:graphicFrame>
    </p:spTree>
    <p:extLst>
      <p:ext uri="{BB962C8B-B14F-4D97-AF65-F5344CB8AC3E}">
        <p14:creationId xmlns:p14="http://schemas.microsoft.com/office/powerpoint/2010/main" val="1817619033"/>
      </p:ext>
    </p:extLst>
  </p:cSld>
  <p:clrMapOvr>
    <a:masterClrMapping/>
  </p:clrMapOvr>
</p:sld>
</file>

<file path=ppt/theme/theme1.xml><?xml version="1.0" encoding="utf-8"?>
<a:theme xmlns:a="http://schemas.openxmlformats.org/drawingml/2006/main" name="Office Theme">
  <a:themeElements>
    <a:clrScheme name="FC PowerPoint">
      <a:dk1>
        <a:srgbClr val="514E49"/>
      </a:dk1>
      <a:lt1>
        <a:srgbClr val="FFFFFF"/>
      </a:lt1>
      <a:dk2>
        <a:srgbClr val="585450"/>
      </a:dk2>
      <a:lt2>
        <a:srgbClr val="FFFEFE"/>
      </a:lt2>
      <a:accent1>
        <a:srgbClr val="ADC438"/>
      </a:accent1>
      <a:accent2>
        <a:srgbClr val="32A7C9"/>
      </a:accent2>
      <a:accent3>
        <a:srgbClr val="ED9E2D"/>
      </a:accent3>
      <a:accent4>
        <a:srgbClr val="A2247C"/>
      </a:accent4>
      <a:accent5>
        <a:srgbClr val="9E9F9E"/>
      </a:accent5>
      <a:accent6>
        <a:srgbClr val="DE505D"/>
      </a:accent6>
      <a:hlink>
        <a:srgbClr val="00A3DA"/>
      </a:hlink>
      <a:folHlink>
        <a:srgbClr val="68B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F10BCE-6F99-F649-B236-133E7D3E7399}" vid="{83FE5E89-A0F7-D04A-BEBC-A21B98C0E8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62c3af4-7a9a-4ea7-a9dd-5ca742d82ec7" xsi:nil="true"/>
    <lcf76f155ced4ddcb4097134ff3c332f xmlns="fc78463e-d5b0-4fd8-abb1-e1eb3572d92c">
      <Terms xmlns="http://schemas.microsoft.com/office/infopath/2007/PartnerControls"/>
    </lcf76f155ced4ddcb4097134ff3c332f>
    <Info xmlns="fc78463e-d5b0-4fd8-abb1-e1eb3572d9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5C2128DA25A44EB11494EFA18A119E" ma:contentTypeVersion="25" ma:contentTypeDescription="Create a new document." ma:contentTypeScope="" ma:versionID="5483f16149aedb3e34cec3cd3eeb4673">
  <xsd:schema xmlns:xsd="http://www.w3.org/2001/XMLSchema" xmlns:xs="http://www.w3.org/2001/XMLSchema" xmlns:p="http://schemas.microsoft.com/office/2006/metadata/properties" xmlns:ns2="fc78463e-d5b0-4fd8-abb1-e1eb3572d92c" xmlns:ns3="762c3af4-7a9a-4ea7-a9dd-5ca742d82ec7" targetNamespace="http://schemas.microsoft.com/office/2006/metadata/properties" ma:root="true" ma:fieldsID="05ff8f1c03c71861dbb2bb56d0c3c687" ns2:_="" ns3:_="">
    <xsd:import namespace="fc78463e-d5b0-4fd8-abb1-e1eb3572d92c"/>
    <xsd:import namespace="762c3af4-7a9a-4ea7-a9dd-5ca742d82ec7"/>
    <xsd:element name="properties">
      <xsd:complexType>
        <xsd:sequence>
          <xsd:element name="documentManagement">
            <xsd:complexType>
              <xsd:all>
                <xsd:element ref="ns2:Info"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8463e-d5b0-4fd8-abb1-e1eb3572d92c" elementFormDefault="qualified">
    <xsd:import namespace="http://schemas.microsoft.com/office/2006/documentManagement/types"/>
    <xsd:import namespace="http://schemas.microsoft.com/office/infopath/2007/PartnerControls"/>
    <xsd:element name="Info" ma:index="8" nillable="true" ma:displayName="Info" ma:format="Dropdown" ma:internalName="Info">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e83bfe8-052f-4e76-8200-e0f72956cd03"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2c3af4-7a9a-4ea7-a9dd-5ca742d82e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b9aa3df-d8af-40ba-91e2-e5ec8e215a7a}" ma:internalName="TaxCatchAll" ma:showField="CatchAllData" ma:web="762c3af4-7a9a-4ea7-a9dd-5ca742d82e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393D3B-5CFC-48D1-9BD4-D37AC538D800}">
  <ds:schemaRefs>
    <ds:schemaRef ds:uri="615eb16e-fd89-4005-81f1-a79dc19084e1"/>
    <ds:schemaRef ds:uri="657709f7-caa5-4872-853d-62a43417fc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62c3af4-7a9a-4ea7-a9dd-5ca742d82ec7"/>
    <ds:schemaRef ds:uri="fc78463e-d5b0-4fd8-abb1-e1eb3572d92c"/>
  </ds:schemaRefs>
</ds:datastoreItem>
</file>

<file path=customXml/itemProps2.xml><?xml version="1.0" encoding="utf-8"?>
<ds:datastoreItem xmlns:ds="http://schemas.openxmlformats.org/officeDocument/2006/customXml" ds:itemID="{0F0F9331-429D-42C4-A736-36CDB0FC6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8463e-d5b0-4fd8-abb1-e1eb3572d92c"/>
    <ds:schemaRef ds:uri="762c3af4-7a9a-4ea7-a9dd-5ca742d82e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1DD8FB-CDB0-4A7A-95A7-4C4156D0AA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fc-powerpoint-presentation-widescreen</Template>
  <TotalTime>4</TotalTime>
  <Words>1780</Words>
  <Application>Microsoft Office PowerPoint</Application>
  <PresentationFormat>Custom</PresentationFormat>
  <Paragraphs>160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Good Conversations</vt:lpstr>
      <vt:lpstr>Definition</vt:lpstr>
      <vt:lpstr>Stage 1 - Annual Conversation  Every employee will attend an annual conversation which will centre around 3 areas for discussion with the focus being on having a conversation and not about filling in a form or sitting around a computer.   It is a chance to step back and take stock by reflecting on the year that’s been and what has been accomplished and to get prepared for the year ahead.</vt:lpstr>
      <vt:lpstr>Supplementary questions for the annual conversation  Below are a list of supplementary questions which can be used to aid conversations during the annual review between manager and employee.</vt:lpstr>
      <vt:lpstr>Annual Conversation Form  (Record brief bullet points only – goals can be short &amp; long term)</vt:lpstr>
      <vt:lpstr>Stage 2 – Regular 1-2-1 Check-ins</vt:lpstr>
      <vt:lpstr>RITA Values</vt:lpstr>
      <vt:lpstr>1-2-1 Check-ins Supplementary Questions</vt:lpstr>
      <vt:lpstr>1-2-1 Check-in Form (optional)</vt:lpstr>
      <vt:lpstr>Stage 3 - Team Check-ins</vt:lpstr>
      <vt:lpstr>Team Check-ins Form  (Optional) Managers may continue to use existing recording process (if in place) </vt:lpstr>
      <vt:lpstr>Good Conversation Flow Chart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Maureen Douglas</dc:creator>
  <cp:keywords/>
  <dc:description/>
  <cp:lastModifiedBy>Emilia Stepien</cp:lastModifiedBy>
  <cp:revision>7</cp:revision>
  <dcterms:created xsi:type="dcterms:W3CDTF">2024-12-23T16:04:45Z</dcterms:created>
  <dcterms:modified xsi:type="dcterms:W3CDTF">2026-06-01T08:44:39Z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0x010100E25C2128DA25A44EB11494EFA18A119E</vt:lpwstr>
  </property>
  <property fmtid="{D5CDD505-2E9C-101B-9397-08002B2CF9AE}" pid="3" name="MediaServiceImageTags">
    <vt:lpwstr/>
  </property>
</Properties>
</file>